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Average"/>
      <p:regular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Daniel Mosse"/>
  <p:cmAuthor clrIdx="1" id="1" initials="" lastIdx="6" name="Jacob Hoff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85EA08-4BEE-4AA3-8DCD-7060E30458D0}">
  <a:tblStyle styleId="{7A85EA08-4BEE-4AA3-8DCD-7060E30458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Oswald-regular.fntdata"/><Relationship Id="rId21" Type="http://schemas.openxmlformats.org/officeDocument/2006/relationships/slide" Target="slides/slide14.xml"/><Relationship Id="rId43" Type="http://schemas.openxmlformats.org/officeDocument/2006/relationships/font" Target="fonts/Average-regular.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25T14:25:26.078">
    <p:pos x="196" y="280"/>
    <p:text>see next slide as an alternative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2-25T14:25:09.568">
    <p:pos x="196" y="280"/>
    <p:text>i'd animate each line with a timer to force you to keep the pace :-)</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3-15T18:44:02.646">
    <p:pos x="6000" y="0"/>
    <p:text>Made a new "Problem" slide, leaving old one for now</p:text>
  </p:cm>
  <p:cm authorId="1" idx="2" dt="2022-03-15T17:35:58.793">
    <p:pos x="196" y="725"/>
    <p:text>maybe this can be framed as a question -- "how can we help instructors to retain at-risk students?" -- and use as a transition to Solution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3-15T19:29:14.340">
    <p:pos x="0" y="416"/>
    <p:text>I feel like there are still a lot of words in this section, but it's kind of needed to mention these statistics idk maybe first/second bullet points can be combined into only the important part about how many students per year dropout due to disqualification</p:text>
  </p:cm>
  <p:cm authorId="1" idx="4" dt="2022-03-15T19:27:36.538">
    <p:pos x="0" y="516"/>
    <p:text>maybe should be "in tuition"?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2-25T18:01:15.963">
    <p:pos x="196" y="725"/>
    <p:text>probably a couple of slides with several figures, to show the prototype...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03-15T19:23:29.914">
    <p:pos x="6000" y="0"/>
    <p:text>Maybe too many bullet points, idk...</p:text>
  </p:cm>
  <p:cm authorId="1" idx="6" dt="2022-03-15T19:24:35.472">
    <p:pos x="0" y="2349"/>
    <p:text>didn't know how to word this, "understand their fundamental problem(s) in a course before it is too late"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2-25T17:51:45.420">
    <p:pos x="196" y="725"/>
    <p:text>idk what this means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chingerreport.org/predictive-analytics-boosting-college-graduation-rates-also-invade-privacy-and-reinforce-racial-inequiti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19/01/24/technology/computer-science-courses-college.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educause.edu/articles/2015/6/whats-next-for-the-lms" TargetMode="External"/><Relationship Id="rId3" Type="http://schemas.openxmlformats.org/officeDocument/2006/relationships/hyperlink" Target="https://www.educationunlimited.com/blog/how-many-universities-colleges-are-in-the-us/" TargetMode="External"/><Relationship Id="rId4" Type="http://schemas.openxmlformats.org/officeDocument/2006/relationships/hyperlink" Target="https://nces.ed.gov/programs/coe/indicator/cha" TargetMode="External"/><Relationship Id="rId9" Type="http://schemas.openxmlformats.org/officeDocument/2006/relationships/hyperlink" Target="https://www.case.org/resources/voluntary-support-education-trends-alumni-giving" TargetMode="External"/><Relationship Id="rId5" Type="http://schemas.openxmlformats.org/officeDocument/2006/relationships/hyperlink" Target="https://nces.ed.gov/fastfacts/display.asp?id=61" TargetMode="External"/><Relationship Id="rId6" Type="http://schemas.openxmlformats.org/officeDocument/2006/relationships/hyperlink" Target="https://educationdata.org/college-dropout-rates" TargetMode="External"/><Relationship Id="rId7" Type="http://schemas.openxmlformats.org/officeDocument/2006/relationships/hyperlink" Target="https://www.usnews.com/education/best-colleges/paying-for-college/articles/paying-for-college-infographic" TargetMode="External"/><Relationship Id="rId8" Type="http://schemas.openxmlformats.org/officeDocument/2006/relationships/hyperlink" Target="https://www.aplu.org/projects-and-initiatives/college-costs-tuition-and-financial-aid/publicuvalues/employment-earning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educause.edu/articles/2015/6/whats-next-for-the-lms" TargetMode="External"/><Relationship Id="rId3" Type="http://schemas.openxmlformats.org/officeDocument/2006/relationships/hyperlink" Target="https://www.educationunlimited.com/blog/how-many-universities-colleges-are-in-the-us/" TargetMode="External"/><Relationship Id="rId4" Type="http://schemas.openxmlformats.org/officeDocument/2006/relationships/hyperlink" Target="https://nces.ed.gov/programs/coe/indicator/cha" TargetMode="External"/><Relationship Id="rId9" Type="http://schemas.openxmlformats.org/officeDocument/2006/relationships/hyperlink" Target="https://www.case.org/resources/voluntary-support-education-trends-alumni-giving" TargetMode="External"/><Relationship Id="rId5" Type="http://schemas.openxmlformats.org/officeDocument/2006/relationships/hyperlink" Target="https://nces.ed.gov/fastfacts/display.asp?id=61" TargetMode="External"/><Relationship Id="rId6" Type="http://schemas.openxmlformats.org/officeDocument/2006/relationships/hyperlink" Target="https://educationdata.org/college-dropout-rates" TargetMode="External"/><Relationship Id="rId7" Type="http://schemas.openxmlformats.org/officeDocument/2006/relationships/hyperlink" Target="https://www.usnews.com/education/best-colleges/paying-for-college/articles/paying-for-college-infographic" TargetMode="External"/><Relationship Id="rId8" Type="http://schemas.openxmlformats.org/officeDocument/2006/relationships/hyperlink" Target="https://www.aplu.org/projects-and-initiatives/college-costs-tuition-and-financial-aid/publicuvalues/employment-earning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cationdata.org/college-dropout-rates" TargetMode="External"/><Relationship Id="rId3" Type="http://schemas.openxmlformats.org/officeDocument/2006/relationships/hyperlink" Target="https://www.usnews.com/education/best-colleges/paying-for-college/articles/paying-for-college-infographic" TargetMode="External"/><Relationship Id="rId4" Type="http://schemas.openxmlformats.org/officeDocument/2006/relationships/hyperlink" Target="https://www.educationunlimited.com/blog/how-many-universities-colleges-are-in-the-us/" TargetMode="External"/><Relationship Id="rId5" Type="http://schemas.openxmlformats.org/officeDocument/2006/relationships/hyperlink" Target="https://nces.ed.gov/programs/coe/indicator/cha" TargetMode="External"/><Relationship Id="rId6" Type="http://schemas.openxmlformats.org/officeDocument/2006/relationships/hyperlink" Target="https://www.aplu.org/projects-and-initiatives/college-costs-tuition-and-financial-aid/publicuvalues/employment-earning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ilbaragroup.com/" TargetMode="External"/><Relationship Id="rId3" Type="http://schemas.openxmlformats.org/officeDocument/2006/relationships/hyperlink" Target="https://www.edulab.ai/"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1" Type="http://schemas.openxmlformats.org/officeDocument/2006/relationships/hyperlink" Target="https://www.aplu.org/projects-and-initiatives/college-costs-tuition-and-financial-aid/publicuvalues/employment-earnings.html" TargetMode="External"/><Relationship Id="rId10" Type="http://schemas.openxmlformats.org/officeDocument/2006/relationships/hyperlink" Target="https://www.usnews.com/education/best-colleges/paying-for-college/articles/paying-for-college-infographic" TargetMode="External"/><Relationship Id="rId13" Type="http://schemas.openxmlformats.org/officeDocument/2006/relationships/hyperlink" Target="https://nces.ed.gov/fastfacts/display.asp?id=75" TargetMode="External"/><Relationship Id="rId12" Type="http://schemas.openxmlformats.org/officeDocument/2006/relationships/hyperlink" Target="https://www.case.org/resources/voluntary-support-education-trends-alumni-giving" TargetMode="External"/><Relationship Id="rId1" Type="http://schemas.openxmlformats.org/officeDocument/2006/relationships/notesMaster" Target="../notesMasters/notesMaster1.xml"/><Relationship Id="rId2" Type="http://schemas.openxmlformats.org/officeDocument/2006/relationships/hyperlink" Target="https://er.educause.edu/articles/2015/6/whats-next-for-the-lms" TargetMode="External"/><Relationship Id="rId3" Type="http://schemas.openxmlformats.org/officeDocument/2006/relationships/hyperlink" Target="https://www.educationunlimited.com/blog/how-many-universities-colleges-are-in-the-us/" TargetMode="External"/><Relationship Id="rId4" Type="http://schemas.openxmlformats.org/officeDocument/2006/relationships/hyperlink" Target="https://www.educationnext.org/big-data-on-campus-putting-predictive-analytics-to-the-test/#:~:text=An%20estimated%201%2C400%20institutions%20nationwide,may%20benefit%20from%20additional%20support" TargetMode="External"/><Relationship Id="rId9" Type="http://schemas.openxmlformats.org/officeDocument/2006/relationships/hyperlink" Target="https://educationdata.org/college-dropout-rates" TargetMode="External"/><Relationship Id="rId15" Type="http://schemas.openxmlformats.org/officeDocument/2006/relationships/hyperlink" Target="https://files.eric.ed.gov/fulltext/ED536126.pdf" TargetMode="External"/><Relationship Id="rId14" Type="http://schemas.openxmlformats.org/officeDocument/2006/relationships/hyperlink" Target="https://www.pilbaragroup.com/its-a-no-brainer-increasing-student-retention-makes-highered-more-money-or-does-it/" TargetMode="External"/><Relationship Id="rId16" Type="http://schemas.openxmlformats.org/officeDocument/2006/relationships/hyperlink" Target="https://hechingerreport.org/predictive-analytics-boosting-college-graduation-rates-also-invade-privacy-and-reinforce-racial-inequities/" TargetMode="External"/><Relationship Id="rId5" Type="http://schemas.openxmlformats.org/officeDocument/2006/relationships/hyperlink" Target="https://er.educause.edu/articles/2015/6/whats-next-for-the-lms" TargetMode="External"/><Relationship Id="rId6" Type="http://schemas.openxmlformats.org/officeDocument/2006/relationships/hyperlink" Target="https://www.educationunlimited.com/blog/how-many-universities-colleges-are-in-the-us/" TargetMode="External"/><Relationship Id="rId7" Type="http://schemas.openxmlformats.org/officeDocument/2006/relationships/hyperlink" Target="https://nces.ed.gov/programs/coe/indicator/cha" TargetMode="External"/><Relationship Id="rId8" Type="http://schemas.openxmlformats.org/officeDocument/2006/relationships/hyperlink" Target="https://nces.ed.gov/fastfacts/display.asp?id=6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is classroom style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de914868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de914868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8b25289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8b25289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 targeted enrollment marketing for incoming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Orange - Academic advising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Green - Academic Administration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blue - Direct to student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Purple - Learning Management System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Light blue - course content and student performance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PeopleSoft-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General purpose organization for large companies with lots of people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Pitt, they use it generally for enrollment, scheduling, and official grade-keeping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OTHOT-</a:t>
            </a:r>
            <a:r>
              <a:rPr lang="en" sz="1200">
                <a:solidFill>
                  <a:schemeClr val="dk1"/>
                </a:solidFill>
                <a:latin typeface="Calibri"/>
                <a:ea typeface="Calibri"/>
                <a:cs typeface="Calibri"/>
                <a:sym typeface="Calibri"/>
              </a:rPr>
              <a:t>Probability-based business metrics of success (i.e. enrollment, likelihood to pass, likelihood of retention, etc.) only for advisors, but given administrative metrics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Business oriented metrics for educational institutions (along with editing software to distribute insights to others) only for administrators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success of BeyondTranscripts will provide a basis for an augmentable startup that supplies educational institutions with an all-inclusive service for analyzing their </a:t>
            </a:r>
            <a:r>
              <a:rPr b="1" lang="en">
                <a:solidFill>
                  <a:schemeClr val="dk1"/>
                </a:solidFill>
              </a:rPr>
              <a:t>existing</a:t>
            </a:r>
            <a:r>
              <a:rPr lang="en">
                <a:solidFill>
                  <a:schemeClr val="dk1"/>
                </a:solidFill>
              </a:rPr>
              <a:t> student data—(not collecting more data).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None of them are course-content oriented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7b7969c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7b7969c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$42.2 billion dollars lost in tuition per year lost by all universities due to students dropping out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Average"/>
                <a:ea typeface="Average"/>
                <a:cs typeface="Average"/>
                <a:sym typeface="Average"/>
              </a:rPr>
              <a:t>$7,962,287.09 lost per university (5300 colleges/universities)</a:t>
            </a:r>
            <a:endParaRPr b="1"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b="1" lang="en" sz="1800" u="sng">
                <a:solidFill>
                  <a:schemeClr val="hlink"/>
                </a:solidFill>
                <a:latin typeface="Average"/>
                <a:ea typeface="Average"/>
                <a:cs typeface="Average"/>
                <a:sym typeface="Average"/>
                <a:hlinkClick r:id="rId2"/>
              </a:rPr>
              <a:t>https://hechingerreport.org/predictive-analytics-boosting-college-graduation-rates-also-invade-privacy-and-reinforce-racial-inequities/</a:t>
            </a:r>
            <a:r>
              <a:rPr b="1" lang="en" sz="1800">
                <a:solidFill>
                  <a:schemeClr val="dk1"/>
                </a:solidFill>
                <a:latin typeface="Average"/>
                <a:ea typeface="Average"/>
                <a:cs typeface="Average"/>
                <a:sym typeface="Average"/>
              </a:rPr>
              <a:t> (colleges spend 300k on predictive analytics, we cost less)</a:t>
            </a:r>
            <a:endParaRPr b="1"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latin typeface="Average"/>
              <a:ea typeface="Average"/>
              <a:cs typeface="Average"/>
              <a:sym typeface="Average"/>
            </a:endParaRPr>
          </a:p>
          <a:p>
            <a:pPr indent="0" lvl="0" marL="0" rtl="0" algn="l">
              <a:lnSpc>
                <a:spcPct val="115000"/>
              </a:lnSpc>
              <a:spcBef>
                <a:spcPts val="1200"/>
              </a:spcBef>
              <a:spcAft>
                <a:spcPts val="1200"/>
              </a:spcAft>
              <a:buClr>
                <a:schemeClr val="dk1"/>
              </a:buClr>
              <a:buSzPts val="1100"/>
              <a:buFont typeface="Arial"/>
              <a:buNone/>
            </a:pPr>
            <a:r>
              <a:rPr b="1" lang="en" sz="1800">
                <a:solidFill>
                  <a:schemeClr val="dk1"/>
                </a:solidFill>
                <a:latin typeface="Average"/>
                <a:ea typeface="Average"/>
                <a:cs typeface="Average"/>
                <a:sym typeface="Average"/>
              </a:rPr>
              <a:t>Briefly mention non-financial gains (i.e. due to higher retention → higher ranking)</a:t>
            </a:r>
            <a:endParaRPr b="1" sz="1800">
              <a:solidFill>
                <a:schemeClr val="dk1"/>
              </a:solidFill>
              <a:latin typeface="Average"/>
              <a:ea typeface="Average"/>
              <a:cs typeface="Average"/>
              <a:sym typeface="Averag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69bfbd1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69bfbd1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03234a9d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03234a9d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the right people for the 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Nathan, Jacob, Dr. </a:t>
            </a:r>
            <a:r>
              <a:rPr lang="en"/>
              <a:t>Mosse + accolades</a:t>
            </a:r>
            <a:r>
              <a:rPr lang="en"/>
              <a:t>, Jonathan, academic advisors, NACADA, post-doc, previous grad students (Fangzheng and Jiaye), IS graduate and undergraduate capstone students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Advisor moves to the bottom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Looking for sales</a:t>
            </a:r>
            <a:endParaRPr sz="1800">
              <a:solidFill>
                <a:schemeClr val="dk1"/>
              </a:solidFill>
              <a:latin typeface="Average"/>
              <a:ea typeface="Average"/>
              <a:cs typeface="Average"/>
              <a:sym typeface="Average"/>
            </a:endParaRPr>
          </a:p>
          <a:p>
            <a:pPr indent="0" lvl="0" marL="0" rtl="0" algn="l">
              <a:spcBef>
                <a:spcPts val="1200"/>
              </a:spcBef>
              <a:spcAft>
                <a:spcPts val="0"/>
              </a:spcAft>
              <a:buNone/>
            </a:pPr>
            <a:r>
              <a:rPr lang="en"/>
              <a:t>(just put pictures and title)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03234a9d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03234a9d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universities/high schools/educational institution? How many faculty members overall?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Expansion to work environments’ educational systems</a:t>
            </a:r>
            <a:r>
              <a:rPr lang="en">
                <a:solidFill>
                  <a:schemeClr val="dk1"/>
                </a:solidFill>
              </a:rPr>
              <a:t>/work training programs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Numbers, $X per student per year → total revenue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rPr>
              <a:t>When considering the number of students (university and beyond) and the diversity of majors and courses, it is clear that the potential expansion of this service is immense.</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How big of an impact can you make (size of potential market)? What segment of the market is your idea? Who are your customers? Why will they pay for your soltn?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106,000 undergraduate CS students accepted every year </a:t>
            </a:r>
            <a:r>
              <a:rPr lang="en" u="sng">
                <a:solidFill>
                  <a:schemeClr val="hlink"/>
                </a:solidFill>
                <a:hlinkClick r:id="rId2"/>
              </a:rPr>
              <a:t>https://www.nytimes.com/2019/01/24/technology/computer-science-courses-college.html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Assume $100 per student per year, for that cohort that graduates successfully, that would be $10,600,000 a year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But it can apply to other STEM majors, other educational stakeholders like students, instructors, academic advisors, administrators, high schools, parents, work training programs, graduate schools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Show milestones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1e14814c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1e14814c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010e98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010e98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7010e98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7010e98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5 million undergraduate students drop out every year.  As a teaching assistant and teaching fellow, it</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Average"/>
                <a:ea typeface="Average"/>
                <a:cs typeface="Average"/>
                <a:sym typeface="Average"/>
              </a:rPr>
              <a:t>How much does university spend on student retention? (maybe not something we can answer?)</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Need to demonstrate to a university that students have better outcomes from the service (an outcome that is important to the university)</a:t>
            </a:r>
            <a:endParaRPr>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Cost-reduction? Simplification? Time and money saved on academic advisor role?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stakeholder wins big on this in terms of economic impact?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Estimates of colleges and universities running LMS are almost always near 99% - </a:t>
            </a:r>
            <a:r>
              <a:rPr lang="en" u="sng">
                <a:solidFill>
                  <a:schemeClr val="hlink"/>
                </a:solidFill>
                <a:hlinkClick r:id="rId2"/>
              </a:rPr>
              <a:t>https://er.educause.edu/articles/2015/6/whats-next-for-the-lms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5300 colleges and universities in america - </a:t>
            </a:r>
            <a:r>
              <a:rPr lang="en" u="sng">
                <a:solidFill>
                  <a:schemeClr val="hlink"/>
                </a:solidFill>
                <a:hlinkClick r:id="rId3"/>
              </a:rPr>
              <a:t>https://www.educationunlimited.com/blog/how-many-universities-colleges-are-in-the-us/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students in undergraduate enrollment 2019 - </a:t>
            </a:r>
            <a:r>
              <a:rPr lang="en" u="sng">
                <a:solidFill>
                  <a:schemeClr val="hlink"/>
                </a:solidFill>
                <a:hlinkClick r:id="rId4"/>
              </a:rPr>
              <a:t>https://nces.ed.gov/programs/coe/indicator/cha</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1.5 million faculty in colleges 2018 - </a:t>
            </a:r>
            <a:r>
              <a:rPr lang="en" u="sng">
                <a:solidFill>
                  <a:schemeClr val="hlink"/>
                </a:solidFill>
                <a:hlinkClick r:id="rId5"/>
              </a:rPr>
              <a:t>https://nces.ed.gov/fastfacts/display.asp?id=61</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40% drop out per year, 30% drop out freshman year </a:t>
            </a:r>
            <a:r>
              <a:rPr lang="en" u="sng">
                <a:solidFill>
                  <a:schemeClr val="hlink"/>
                </a:solidFill>
                <a:hlinkClick r:id="rId6"/>
              </a:rPr>
              <a:t>https://educationdata.org/college-dropout-rates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28% of that is due to academic disqualification.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22,698 yearly average out of state tuition </a:t>
            </a:r>
            <a:r>
              <a:rPr lang="en" u="sng">
                <a:solidFill>
                  <a:schemeClr val="hlink"/>
                </a:solidFill>
                <a:hlinkClick r:id="rId7"/>
              </a:rPr>
              <a:t>https://www.usnews.com/education/best-colleges/paying-for-college/articles/paying-for-college-infographic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 0.4 * 0.28 * 22698 = 42200121600 ~ $42.2 billion dollars left out per year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College grads earn $32,000 more per year than those with only a high school diploma. </a:t>
            </a:r>
            <a:r>
              <a:rPr lang="en" u="sng">
                <a:solidFill>
                  <a:schemeClr val="hlink"/>
                </a:solidFill>
                <a:hlinkClick r:id="rId8"/>
              </a:rPr>
              <a:t>https://www.aplu.org/projects-and-initiatives/college-costs-tuition-and-financial-aid/publicuvalues/employment-earnings.html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Alumni are the second largest group to donate to higher educational institutions, $12.15 billion in 2018, behind foundations </a:t>
            </a:r>
            <a:r>
              <a:rPr lang="en" u="sng">
                <a:solidFill>
                  <a:schemeClr val="hlink"/>
                </a:solidFill>
                <a:hlinkClick r:id="rId9"/>
              </a:rPr>
              <a:t>https://www.case.org/resources/voluntary-support-education-trends-alumni-giving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CACACA"/>
                </a:solidFill>
                <a:latin typeface="Average"/>
                <a:ea typeface="Average"/>
                <a:cs typeface="Average"/>
                <a:sym typeface="Average"/>
              </a:rPr>
              <a:t>Student Retention, Poor advising, Advisors being expected to understand entire major curriculum (not feasible), Student struggles in class</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Universities losing money because of student drop out</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Universities not using student data effectively</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Instructors have too many students to care about the individual</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Administrators are changing the curriculum without data-driven evidence</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1200"/>
              </a:spcAft>
              <a:buClr>
                <a:schemeClr val="dk1"/>
              </a:buClr>
              <a:buSzPts val="1100"/>
              <a:buFont typeface="Arial"/>
              <a:buNone/>
            </a:pPr>
            <a:r>
              <a:rPr lang="en" sz="1800">
                <a:solidFill>
                  <a:srgbClr val="CACACA"/>
                </a:solidFill>
                <a:latin typeface="Average"/>
                <a:ea typeface="Average"/>
                <a:cs typeface="Average"/>
                <a:sym typeface="Average"/>
              </a:rPr>
              <a:t>—-</a:t>
            </a:r>
            <a:endParaRPr sz="1800">
              <a:solidFill>
                <a:schemeClr val="dk1"/>
              </a:solidFill>
              <a:latin typeface="Average"/>
              <a:ea typeface="Average"/>
              <a:cs typeface="Average"/>
              <a:sym typeface="Averag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72dadf1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72dadf1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5 million undergraduate students drop out every year.  As a teaching assistant and teaching fellow, it</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Average"/>
                <a:ea typeface="Average"/>
                <a:cs typeface="Average"/>
                <a:sym typeface="Average"/>
              </a:rPr>
              <a:t>How much does university spend on student retention? (maybe not something we can answer?)</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Need to demonstrate to a university that students have better outcomes from the service (an outcome that is important to the university)</a:t>
            </a:r>
            <a:endParaRPr>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Cost-reduction? Simplification? Time and money saved on academic advisor role?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stakeholder wins big on this in terms of economic impact?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Estimates of colleges and universities running LMS are almost always near 99% - </a:t>
            </a:r>
            <a:r>
              <a:rPr lang="en" u="sng">
                <a:solidFill>
                  <a:schemeClr val="hlink"/>
                </a:solidFill>
                <a:hlinkClick r:id="rId2"/>
              </a:rPr>
              <a:t>https://er.educause.edu/articles/2015/6/whats-next-for-the-lms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5300 colleges and universities in america - </a:t>
            </a:r>
            <a:r>
              <a:rPr lang="en" u="sng">
                <a:solidFill>
                  <a:schemeClr val="hlink"/>
                </a:solidFill>
                <a:hlinkClick r:id="rId3"/>
              </a:rPr>
              <a:t>https://www.educationunlimited.com/blog/how-many-universities-colleges-are-in-the-us/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students in undergraduate enrollment 2019 - </a:t>
            </a:r>
            <a:r>
              <a:rPr lang="en" u="sng">
                <a:solidFill>
                  <a:schemeClr val="hlink"/>
                </a:solidFill>
                <a:hlinkClick r:id="rId4"/>
              </a:rPr>
              <a:t>https://nces.ed.gov/programs/coe/indicator/cha</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1.5 million faculty in colleges 2018 - </a:t>
            </a:r>
            <a:r>
              <a:rPr lang="en" u="sng">
                <a:solidFill>
                  <a:schemeClr val="hlink"/>
                </a:solidFill>
                <a:hlinkClick r:id="rId5"/>
              </a:rPr>
              <a:t>https://nces.ed.gov/fastfacts/display.asp?id=61</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40% drop out per year, 30% drop out freshman year </a:t>
            </a:r>
            <a:r>
              <a:rPr lang="en" u="sng">
                <a:solidFill>
                  <a:schemeClr val="hlink"/>
                </a:solidFill>
                <a:hlinkClick r:id="rId6"/>
              </a:rPr>
              <a:t>https://educationdata.org/college-dropout-rates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28% of that is due to academic disqualification.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22,698 yearly average out of state tuition </a:t>
            </a:r>
            <a:r>
              <a:rPr lang="en" u="sng">
                <a:solidFill>
                  <a:schemeClr val="hlink"/>
                </a:solidFill>
                <a:hlinkClick r:id="rId7"/>
              </a:rPr>
              <a:t>https://www.usnews.com/education/best-colleges/paying-for-college/articles/paying-for-college-infographic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 0.4 * 0.28 * 22698 = 42200121600 ~ $42.2 billion dollars left out per year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College grads earn $32,000 more per year than those with only a high school diploma. </a:t>
            </a:r>
            <a:r>
              <a:rPr lang="en" u="sng">
                <a:solidFill>
                  <a:schemeClr val="hlink"/>
                </a:solidFill>
                <a:hlinkClick r:id="rId8"/>
              </a:rPr>
              <a:t>https://www.aplu.org/projects-and-initiatives/college-costs-tuition-and-financial-aid/publicuvalues/employment-earnings.html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Alumni are the second largest group to donate to higher educational institutions, $12.15 billion in 2018, behind foundations </a:t>
            </a:r>
            <a:r>
              <a:rPr lang="en" u="sng">
                <a:solidFill>
                  <a:schemeClr val="hlink"/>
                </a:solidFill>
                <a:hlinkClick r:id="rId9"/>
              </a:rPr>
              <a:t>https://www.case.org/resources/voluntary-support-education-trends-alumni-giving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CACACA"/>
                </a:solidFill>
                <a:latin typeface="Average"/>
                <a:ea typeface="Average"/>
                <a:cs typeface="Average"/>
                <a:sym typeface="Average"/>
              </a:rPr>
              <a:t>Student Retention, Poor advising, Advisors being expected to understand entire major curriculum (not feasible), Student struggles in class</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Universities losing money because of student drop out</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Universities not using student data effectively</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Instructors have too many students to care about the individual</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rPr lang="en" sz="1800">
                <a:solidFill>
                  <a:srgbClr val="CACACA"/>
                </a:solidFill>
                <a:latin typeface="Average"/>
                <a:ea typeface="Average"/>
                <a:cs typeface="Average"/>
                <a:sym typeface="Average"/>
              </a:rPr>
              <a:t>Administrators are changing the curriculum without data-driven evidence</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1200"/>
              </a:spcAft>
              <a:buClr>
                <a:schemeClr val="dk1"/>
              </a:buClr>
              <a:buSzPts val="1100"/>
              <a:buFont typeface="Arial"/>
              <a:buNone/>
            </a:pPr>
            <a:r>
              <a:rPr lang="en" sz="1800">
                <a:solidFill>
                  <a:srgbClr val="CACACA"/>
                </a:solidFill>
                <a:latin typeface="Average"/>
                <a:ea typeface="Average"/>
                <a:cs typeface="Average"/>
                <a:sym typeface="Average"/>
              </a:rPr>
              <a:t>—-</a:t>
            </a:r>
            <a:endParaRPr sz="1800">
              <a:solidFill>
                <a:schemeClr val="dk1"/>
              </a:solidFill>
              <a:latin typeface="Average"/>
              <a:ea typeface="Average"/>
              <a:cs typeface="Average"/>
              <a:sym typeface="Averag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7b51e05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7b51e05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7b51e0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7b51e0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Average"/>
                <a:ea typeface="Average"/>
                <a:cs typeface="Average"/>
                <a:sym typeface="Average"/>
              </a:rPr>
              <a:t>16.6 million students (2019), 40% drop out, 28% of that due to academic disqualification, average tuition is $22,698 → $42.2 billion, 5300 colleges/universities → $7,962,287.09 lost per university per year on tuition (and universities spend on student retention)</a:t>
            </a:r>
            <a:endParaRPr b="1"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lang="en">
                <a:solidFill>
                  <a:schemeClr val="dk1"/>
                </a:solidFill>
              </a:rPr>
              <a:t>40% drop out per year, 30% drop out freshman year </a:t>
            </a:r>
            <a:r>
              <a:rPr lang="en" u="sng">
                <a:solidFill>
                  <a:schemeClr val="hlink"/>
                </a:solidFill>
                <a:hlinkClick r:id="rId2"/>
              </a:rPr>
              <a:t>https://educationdata.org/college-dropout-rates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28% of that is due to academic disqualification.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22,698 yearly average out of state tuition </a:t>
            </a:r>
            <a:r>
              <a:rPr lang="en" u="sng">
                <a:solidFill>
                  <a:schemeClr val="hlink"/>
                </a:solidFill>
                <a:hlinkClick r:id="rId3"/>
              </a:rPr>
              <a:t>https://www.usnews.com/education/best-colleges/paying-for-college/articles/paying-for-college-infographic</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16.6 million * 0.4 * 0.28 * 22698 = 42200121600 ~ $42.2 billion dollars left out per year</a:t>
            </a:r>
            <a:endParaRPr>
              <a:solidFill>
                <a:schemeClr val="dk1"/>
              </a:solidFill>
            </a:endParaRPr>
          </a:p>
          <a:p>
            <a:pPr indent="0" lvl="0" marL="0" rtl="0" algn="l">
              <a:lnSpc>
                <a:spcPct val="115000"/>
              </a:lnSpc>
              <a:spcBef>
                <a:spcPts val="0"/>
              </a:spcBef>
              <a:spcAft>
                <a:spcPts val="0"/>
              </a:spcAft>
              <a:buNone/>
            </a:pPr>
            <a:r>
              <a:t/>
            </a:r>
            <a:endParaRPr b="1"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rPr lang="en">
                <a:solidFill>
                  <a:schemeClr val="dk1"/>
                </a:solidFill>
              </a:rPr>
              <a:t>5300 colleges and universities in america - </a:t>
            </a:r>
            <a:r>
              <a:rPr lang="en" u="sng">
                <a:solidFill>
                  <a:schemeClr val="hlink"/>
                </a:solidFill>
                <a:hlinkClick r:id="rId4"/>
              </a:rPr>
              <a:t>https://www.educationunlimited.com/blog/how-many-universities-colleges-are-in-the-us/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16.6 million students in undergraduate enrollment 2019 - </a:t>
            </a:r>
            <a:r>
              <a:rPr lang="en" u="sng">
                <a:solidFill>
                  <a:schemeClr val="hlink"/>
                </a:solidFill>
                <a:hlinkClick r:id="rId5"/>
              </a:rPr>
              <a:t>https://nces.ed.gov/programs/coe/indicator/cha</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b="1"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t/>
            </a:r>
            <a:endParaRPr b="1"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College grads earn $32,000 more per year than those with only a high school diploma. </a:t>
            </a:r>
            <a:r>
              <a:rPr lang="en" u="sng">
                <a:solidFill>
                  <a:schemeClr val="hlink"/>
                </a:solidFill>
                <a:hlinkClick r:id="rId6"/>
              </a:rPr>
              <a:t>https://www.aplu.org/projects-and-initiatives/college-costs-tuition-and-financial-aid/publicuvalues/employment-earnings.html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Non-graduates do not donate (as they are not alumni)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a2345b5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a2345b5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de9148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de9148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7010e98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7010e98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Pain Point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Student - I struggled with XYZ course, and I sought help from my TAs and instructors on many occasions.  However, my TA was not an expert in the class, the instructor was too busy helping the rest of the 300 students, my academic advisor doesn’t understand the course content, and the administration only directed me to outside tutoring resources.  I was on the verge of giving up.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significant amount of performance data already being collected about students by universities is seldom utilized to enhance the university experience. This lack of data usage is a waste of potential for all educational stakeholders, but most importantly, it affects every students’ maximum potential to be educated.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problems are we trying to solve?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2e3cb6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72e3cb6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a window to indicate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Provide a smaller example to prime people for the product: take only a small subsection of the CPMs and showcase it quickly to explain what students can derive from it and how they can choose to study as a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curriculum has core concepts and we are showing them and their relationships visually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03234a9d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03234a9d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We propose BeyondTranscripts, an AI based tool that collects information from those Homeworks and assignments throughout the semester to connect the dots and figure out what concepts students are struggling with, in order to advise everyone on the problems we are currently having and how it will affect the student’s performance in that course and beyond.  What are the four stakeholders we are talking about?  Students, advisors, faculty, and administrators.</a:t>
            </a:r>
            <a:endParaRPr>
              <a:solidFill>
                <a:schemeClr val="dk1"/>
              </a:solidFill>
              <a:highlight>
                <a:srgbClr val="D9D9D9"/>
              </a:highlight>
            </a:endParaRPr>
          </a:p>
          <a:p>
            <a:pPr indent="0" lvl="0" marL="0" rtl="0" algn="l">
              <a:lnSpc>
                <a:spcPct val="115000"/>
              </a:lnSpc>
              <a:spcBef>
                <a:spcPts val="1200"/>
              </a:spcBef>
              <a:spcAft>
                <a:spcPts val="0"/>
              </a:spcAft>
              <a:buNone/>
            </a:pPr>
            <a:r>
              <a:rPr lang="en">
                <a:solidFill>
                  <a:schemeClr val="dk1"/>
                </a:solidFill>
              </a:rPr>
              <a:t>No need to explain, just mention visual tools that help not just students but other educational stakeholders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 clear about the idea proposal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Dont say HOW soltn works,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WHY is it a big idea!!!</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1e14814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1e14814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We propose BeyondTranscripts, an AI based tool that collects information from those Homeworks and assignments throughout the semester to connect the dots and figure out what concepts students are struggling with, in order to advise everyone on the problems we are currently having and how it will affect the student’s performance in that course and beyond.  What are the four stakeholders we are talking about?  Students, advisors, faculty, and administrators.</a:t>
            </a:r>
            <a:endParaRPr>
              <a:solidFill>
                <a:schemeClr val="dk1"/>
              </a:solidFill>
              <a:highlight>
                <a:srgbClr val="D9D9D9"/>
              </a:highlight>
            </a:endParaRPr>
          </a:p>
          <a:p>
            <a:pPr indent="0" lvl="0" marL="0" rtl="0" algn="l">
              <a:lnSpc>
                <a:spcPct val="115000"/>
              </a:lnSpc>
              <a:spcBef>
                <a:spcPts val="1200"/>
              </a:spcBef>
              <a:spcAft>
                <a:spcPts val="0"/>
              </a:spcAft>
              <a:buNone/>
            </a:pPr>
            <a:r>
              <a:rPr lang="en">
                <a:solidFill>
                  <a:schemeClr val="dk1"/>
                </a:solidFill>
              </a:rPr>
              <a:t>No need to explain, just mention visual tools that help not just students but other educational stakeholders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 clear about the idea proposal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Dont say HOW soltn works,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WHY is it a big idea!!!</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a2345b5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a2345b5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7010e98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7010e98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PeopleSoft-</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General purpose organization for large companies with lots of people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For Pitt, they use it generally for enrollment, scheduling, and official grade-keeping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a:t>OTHOT-</a:t>
            </a:r>
            <a:r>
              <a:rPr lang="en" sz="1200">
                <a:solidFill>
                  <a:schemeClr val="dk1"/>
                </a:solidFill>
                <a:latin typeface="Calibri"/>
                <a:ea typeface="Calibri"/>
                <a:cs typeface="Calibri"/>
                <a:sym typeface="Calibri"/>
              </a:rPr>
              <a:t>Probability-based business metrics of success (i.e. enrollment, likelihood to pass, likelihood of retention, etc.) only for advisors, but given administrative metrics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Business oriented metrics for educational institutions (along with editing software to distribute insights to others) only for administrators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success of BeyondTranscripts will provide a basis for an augmentable startup that supplies educational institutions with an all-inclusive service for analyzing their </a:t>
            </a:r>
            <a:r>
              <a:rPr b="1" lang="en">
                <a:solidFill>
                  <a:schemeClr val="dk1"/>
                </a:solidFill>
              </a:rPr>
              <a:t>existing</a:t>
            </a:r>
            <a:r>
              <a:rPr lang="en">
                <a:solidFill>
                  <a:schemeClr val="dk1"/>
                </a:solidFill>
              </a:rPr>
              <a:t> student data—(not collecting more data).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None of them are course-content oriented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2"/>
              </a:rPr>
              <a:t>https://www.pilbaragroup.com/</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https://www.edulab.ai/</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72e3cb6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72e3cb6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de91486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de91486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Average"/>
                <a:ea typeface="Average"/>
                <a:cs typeface="Average"/>
                <a:sym typeface="Average"/>
              </a:rPr>
              <a:t>16.6 million students (2019), 40% drop out, 28% of that due to academic disqualification, average tuition is $22,698 → $42.2 billion, 5300 colleges/universities → $7,962,287.09 lost per university per year on tuition (and universities spend on student retention)</a:t>
            </a:r>
            <a:endParaRPr b="1" sz="1800">
              <a:solidFill>
                <a:schemeClr val="dk1"/>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d5cd230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d5cd230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 targeted enrollment marketing for incoming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Orange - Academic advising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Green - Academic Administration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blue - Direct to student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Purple - Learning Management System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Light blue - course content and student performance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PeopleSoft-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General purpose organization for large companies with lots of people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Pitt, they use it generally for enrollment, scheduling, and official grade-keeping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OTHOT-</a:t>
            </a:r>
            <a:r>
              <a:rPr lang="en" sz="1200">
                <a:solidFill>
                  <a:schemeClr val="dk1"/>
                </a:solidFill>
                <a:latin typeface="Calibri"/>
                <a:ea typeface="Calibri"/>
                <a:cs typeface="Calibri"/>
                <a:sym typeface="Calibri"/>
              </a:rPr>
              <a:t>Probability-based business metrics of success (i.e. enrollment, likelihood to pass, likelihood of retention, etc.) only for advisors, but given administrative metrics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Business oriented metrics for educational institutions (along with editing software to distribute insights to others) only for administrators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success of BeyondTranscripts will provide a basis for an augmentable startup that supplies educational institutions with an all-inclusive service for analyzing their </a:t>
            </a:r>
            <a:r>
              <a:rPr b="1" lang="en">
                <a:solidFill>
                  <a:schemeClr val="dk1"/>
                </a:solidFill>
              </a:rPr>
              <a:t>existing</a:t>
            </a:r>
            <a:r>
              <a:rPr lang="en">
                <a:solidFill>
                  <a:schemeClr val="dk1"/>
                </a:solidFill>
              </a:rPr>
              <a:t> student data—(not collecting more data).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None of them are course-content oriented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03234a9d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03234a9d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General purpose organization for large companies with lots of people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Pitt, they use it generally for enrollment, scheduling, and official grade-keeping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03234a9d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03234a9d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Probability-based business metrics of success (i.e. enrollment, likelihood to pass, likelihood of retention, etc.) only for advisors, but given administrative metrics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03234a9d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03234a9d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Business oriented metrics for educational institutions (along with editing software to distribute insights to others) only for administrators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success of BeyondTranscripts will provide a basis for an augmentable startup that supplies educational institutions with an all-inclusive service for analyzing their </a:t>
            </a:r>
            <a:r>
              <a:rPr b="1" lang="en">
                <a:solidFill>
                  <a:schemeClr val="dk1"/>
                </a:solidFill>
              </a:rPr>
              <a:t>existing</a:t>
            </a:r>
            <a:r>
              <a:rPr lang="en">
                <a:solidFill>
                  <a:schemeClr val="dk1"/>
                </a:solidFill>
              </a:rPr>
              <a:t> student data—(not collecting more data).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rPr>
              <a:t>None of them are course-content oriented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1e14814c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1e14814c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we have done over the last 24 hours: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Met with entrepreneurial mentors for constructive feedback on our startup pitch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Developed a pitch deck based on feedback from our initial pitch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Modified our original pitch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Found other competitors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Found a personal story entirely different than our original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03234a9d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03234a9d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a better transition to the last sentence below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Transcripts no longer suffice; it’s time to go beyond transcripts.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we have done over the last 24 hours: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Met with </a:t>
            </a:r>
            <a:r>
              <a:rPr lang="en">
                <a:solidFill>
                  <a:schemeClr val="dk1"/>
                </a:solidFill>
              </a:rPr>
              <a:t>entrepreneurial</a:t>
            </a:r>
            <a:r>
              <a:rPr lang="en">
                <a:solidFill>
                  <a:schemeClr val="dk1"/>
                </a:solidFill>
              </a:rPr>
              <a:t> mentors for constructive feedback on our </a:t>
            </a:r>
            <a:r>
              <a:rPr lang="en">
                <a:solidFill>
                  <a:schemeClr val="dk1"/>
                </a:solidFill>
              </a:rPr>
              <a:t>startup</a:t>
            </a:r>
            <a:r>
              <a:rPr lang="en">
                <a:solidFill>
                  <a:schemeClr val="dk1"/>
                </a:solidFill>
              </a:rPr>
              <a:t> pitch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Developed a pitch deck based on feedback from our initial pitch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Modified our original </a:t>
            </a:r>
            <a:r>
              <a:rPr lang="en">
                <a:solidFill>
                  <a:schemeClr val="dk1"/>
                </a:solidFill>
              </a:rPr>
              <a:t>pitch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Found other competitors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Found a personal story entirely different than our original</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7b51e05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7b51e05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NOVELTY and INSIGHT: </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Clr>
                <a:schemeClr val="dk1"/>
              </a:buClr>
              <a:buSzPts val="1100"/>
              <a:buFont typeface="Arial"/>
              <a:buNone/>
            </a:pPr>
            <a:r>
              <a:rPr lang="en" sz="1800">
                <a:solidFill>
                  <a:schemeClr val="dk1"/>
                </a:solidFill>
                <a:latin typeface="Average"/>
                <a:ea typeface="Average"/>
                <a:cs typeface="Average"/>
                <a:sym typeface="Average"/>
              </a:rPr>
              <a:t>use existing course materials and assessments to understand a student’s performance</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lang="en" sz="1800">
                <a:solidFill>
                  <a:schemeClr val="dk1"/>
                </a:solidFill>
                <a:latin typeface="Average"/>
                <a:ea typeface="Average"/>
                <a:cs typeface="Average"/>
                <a:sym typeface="Average"/>
              </a:rPr>
              <a:t>	use machine learning to take historical data and alert instructors to students who may be falling through the cracks, or predict concepts that the class will likely have difficulty with</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lang="en" sz="1800">
                <a:solidFill>
                  <a:srgbClr val="CACACA"/>
                </a:solidFill>
                <a:latin typeface="Average"/>
                <a:ea typeface="Average"/>
                <a:cs typeface="Average"/>
                <a:sym typeface="Average"/>
              </a:rPr>
              <a:t>Allows an instructor to respond to specific student issues more quickly</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rPr lang="en" sz="1800">
                <a:solidFill>
                  <a:srgbClr val="CACACA"/>
                </a:solidFill>
                <a:latin typeface="Average"/>
                <a:ea typeface="Average"/>
                <a:cs typeface="Average"/>
                <a:sym typeface="Average"/>
              </a:rPr>
              <a:t>Allows an instructor to tailor course materials for the class as the semester continues</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rPr lang="en" sz="1800">
                <a:solidFill>
                  <a:srgbClr val="CACACA"/>
                </a:solidFill>
                <a:latin typeface="Average"/>
                <a:ea typeface="Average"/>
                <a:cs typeface="Average"/>
                <a:sym typeface="Average"/>
              </a:rPr>
              <a:t>Saves instructor time in diagnosing class or student issues.</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Average"/>
              <a:ea typeface="Average"/>
              <a:cs typeface="Average"/>
              <a:sym typeface="Average"/>
            </a:endParaRPr>
          </a:p>
          <a:p>
            <a:pPr indent="0" lvl="0" marL="0" rtl="0" algn="l">
              <a:spcBef>
                <a:spcPts val="1200"/>
              </a:spcBef>
              <a:spcAft>
                <a:spcPts val="0"/>
              </a:spcAft>
              <a:buNone/>
            </a:pPr>
            <a:r>
              <a:rPr lang="en"/>
              <a:t>“Premium version” → provide recommendations for content to include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Universities retain students at lower cost</a:t>
            </a:r>
            <a:endParaRPr sz="1800">
              <a:solidFill>
                <a:schemeClr val="dk1"/>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c5639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3c5639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Emphasize this is real data from the class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39b45fb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39b45fb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Prediction that the student will not do well in Buffer Overflows in the exam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How do we help those that flunks?  Dive deeper into the recommendations --&gt; show links to educational content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de914868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de914868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de91486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de91486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midterm contains concepts that have not been assessed before.  You should consider reviewing them before the exam or removing questions that involve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7010e98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7010e98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Estimates of colleges and universities running LMS are almost always near 99% - </a:t>
            </a:r>
            <a:r>
              <a:rPr lang="en" u="sng">
                <a:solidFill>
                  <a:schemeClr val="hlink"/>
                </a:solidFill>
                <a:hlinkClick r:id="rId2"/>
              </a:rPr>
              <a:t>https://er.educause.edu/articles/2015/6/whats-next-for-the-lms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5300 colleges and universities in america - </a:t>
            </a:r>
            <a:r>
              <a:rPr lang="en" u="sng">
                <a:solidFill>
                  <a:schemeClr val="hlink"/>
                </a:solidFill>
                <a:hlinkClick r:id="rId3"/>
              </a:rPr>
              <a:t>https://www.educationunlimited.com/blog/how-many-universities-colleges-are-in-the-us/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 estimated 1,400 institutions nationwide use predictive analytics - </a:t>
            </a:r>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4"/>
              </a:rPr>
              <a:t>https://www.educationnext.org/big-data-on-campus-putting-predictive-analytics-to-the-test/#:~:text=An%20estimated%201%2C400%20institutions%20nationwide,may%20benefit%20from%20additional%20support</a:t>
            </a:r>
            <a:r>
              <a:rPr lang="en"/>
              <a: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Need to demonstrate to a university that students have better outcomes from the service (an outcome that is important to the university)</a:t>
            </a:r>
            <a:endParaRPr>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Cost-reduction? Simplification? Time and money saved on academic advisor role?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stakeholder wins big on this in terms of economic impact?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Estimates of colleges and universities running LMS are almost always near 99% - </a:t>
            </a:r>
            <a:r>
              <a:rPr lang="en" u="sng">
                <a:solidFill>
                  <a:schemeClr val="hlink"/>
                </a:solidFill>
                <a:hlinkClick r:id="rId5"/>
              </a:rPr>
              <a:t>https://er.educause.edu/articles/2015/6/whats-next-for-the-lms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5300 colleges and universities in america - </a:t>
            </a:r>
            <a:r>
              <a:rPr lang="en" u="sng">
                <a:solidFill>
                  <a:schemeClr val="hlink"/>
                </a:solidFill>
                <a:hlinkClick r:id="rId6"/>
              </a:rPr>
              <a:t>https://www.educationunlimited.com/blog/how-many-universities-colleges-are-in-the-us/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students in undergraduate enrollment 2019 - </a:t>
            </a:r>
            <a:r>
              <a:rPr lang="en" u="sng">
                <a:solidFill>
                  <a:schemeClr val="hlink"/>
                </a:solidFill>
                <a:hlinkClick r:id="rId7"/>
              </a:rPr>
              <a:t>https://nces.ed.gov/programs/coe/indicator/cha</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1.5 million faculty in colleges 2018 - </a:t>
            </a:r>
            <a:r>
              <a:rPr lang="en" u="sng">
                <a:solidFill>
                  <a:schemeClr val="hlink"/>
                </a:solidFill>
                <a:hlinkClick r:id="rId8"/>
              </a:rPr>
              <a:t>https://nces.ed.gov/fastfacts/display.asp?id=61</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40% drop out per year, 30% drop out freshman year </a:t>
            </a:r>
            <a:r>
              <a:rPr lang="en" u="sng">
                <a:solidFill>
                  <a:schemeClr val="hlink"/>
                </a:solidFill>
                <a:hlinkClick r:id="rId9"/>
              </a:rPr>
              <a:t>https://educationdata.org/college-dropout-rates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28% of that is due to academic disqualification.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22,698 yearly average out of state tuition </a:t>
            </a:r>
            <a:r>
              <a:rPr lang="en" u="sng">
                <a:solidFill>
                  <a:schemeClr val="hlink"/>
                </a:solidFill>
                <a:hlinkClick r:id="rId10"/>
              </a:rPr>
              <a:t>https://www.usnews.com/education/best-colleges/paying-for-college/articles/paying-for-college-infographic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16.6 million * 0.4 * 0.28 * 22698 = 42200121600 ~ $42.2 billion dollars left out per year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College grads earn $32,000 more per year than those with only a high school diploma. </a:t>
            </a:r>
            <a:r>
              <a:rPr lang="en" u="sng">
                <a:solidFill>
                  <a:schemeClr val="hlink"/>
                </a:solidFill>
                <a:hlinkClick r:id="rId11"/>
              </a:rPr>
              <a:t>https://www.aplu.org/projects-and-initiatives/college-costs-tuition-and-financial-aid/publicuvalues/employment-earnings.html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Alumni are the second largest group to donate to higher educational institutions, $12.15 billion in 2018, behind foundations </a:t>
            </a:r>
            <a:r>
              <a:rPr lang="en" u="sng">
                <a:solidFill>
                  <a:schemeClr val="hlink"/>
                </a:solidFill>
                <a:hlinkClick r:id="rId12"/>
              </a:rPr>
              <a:t>https://www.case.org/resources/voluntary-support-education-trends-alumni-giving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13"/>
              </a:rPr>
              <a:t>https://nces.ed.gov/fastfacts/display.asp?id=75</a:t>
            </a:r>
            <a:r>
              <a:rPr lang="en">
                <a:solidFill>
                  <a:schemeClr val="dk1"/>
                </a:solidFill>
              </a:rPr>
              <a:t> ~$401 billion spent at public institutions, 21% of that is spent on academic support, student services, and institutional support → ~88 billion spent here.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14"/>
              </a:rPr>
              <a:t>https://www.pilbaragroup.com/its-a-no-brainer-increasing-student-retention-makes-highered-more-money-or-does-it/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15"/>
              </a:rPr>
              <a:t>ED536126.pdf</a:t>
            </a:r>
            <a:r>
              <a:rPr lang="en">
                <a:solidFill>
                  <a:schemeClr val="dk1"/>
                </a:solidFill>
              </a:rPr>
              <a:t> “A key finding is that although 35 percent of students left without finishing, these students accounted for 19 percent of total instructional and related spending” (p 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What is adoption of predictive analytics in the past 10 years?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1400 * 0.25 * 300,000 spent on student retention on average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16"/>
              </a:rPr>
              <a:t>Predictive analytics are boosting college graduation rates, but do they also invade privacy and reinforce racial inequities? (hechingerreport.org)</a:t>
            </a:r>
            <a:r>
              <a:rPr lang="en">
                <a:solidFill>
                  <a:schemeClr val="dk1"/>
                </a:solidFill>
              </a:rPr>
              <a:t> - 300k on average for analytics, 500M market (2019)</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0" Type="http://schemas.openxmlformats.org/officeDocument/2006/relationships/image" Target="../media/image35.png"/><Relationship Id="rId11" Type="http://schemas.openxmlformats.org/officeDocument/2006/relationships/image" Target="../media/image26.png"/><Relationship Id="rId10" Type="http://schemas.openxmlformats.org/officeDocument/2006/relationships/image" Target="../media/image24.png"/><Relationship Id="rId13" Type="http://schemas.openxmlformats.org/officeDocument/2006/relationships/image" Target="../media/image22.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jpg"/><Relationship Id="rId9" Type="http://schemas.openxmlformats.org/officeDocument/2006/relationships/image" Target="../media/image19.png"/><Relationship Id="rId15" Type="http://schemas.openxmlformats.org/officeDocument/2006/relationships/image" Target="../media/image23.png"/><Relationship Id="rId14" Type="http://schemas.openxmlformats.org/officeDocument/2006/relationships/image" Target="../media/image21.jpg"/><Relationship Id="rId17" Type="http://schemas.openxmlformats.org/officeDocument/2006/relationships/image" Target="../media/image31.png"/><Relationship Id="rId16" Type="http://schemas.openxmlformats.org/officeDocument/2006/relationships/image" Target="../media/image36.png"/><Relationship Id="rId5" Type="http://schemas.openxmlformats.org/officeDocument/2006/relationships/image" Target="../media/image3.png"/><Relationship Id="rId19" Type="http://schemas.openxmlformats.org/officeDocument/2006/relationships/image" Target="../media/image33.png"/><Relationship Id="rId6" Type="http://schemas.openxmlformats.org/officeDocument/2006/relationships/image" Target="../media/image7.png"/><Relationship Id="rId18" Type="http://schemas.openxmlformats.org/officeDocument/2006/relationships/image" Target="../media/image27.jpg"/><Relationship Id="rId7" Type="http://schemas.openxmlformats.org/officeDocument/2006/relationships/image" Target="../media/image28.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image" Target="../media/image32.png"/><Relationship Id="rId5" Type="http://schemas.openxmlformats.org/officeDocument/2006/relationships/image" Target="../media/image38.jpg"/><Relationship Id="rId6" Type="http://schemas.openxmlformats.org/officeDocument/2006/relationships/image" Target="../media/image34.jpg"/><Relationship Id="rId7" Type="http://schemas.openxmlformats.org/officeDocument/2006/relationships/image" Target="../media/image39.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20" Type="http://schemas.openxmlformats.org/officeDocument/2006/relationships/image" Target="../media/image35.png"/><Relationship Id="rId11" Type="http://schemas.openxmlformats.org/officeDocument/2006/relationships/image" Target="../media/image26.png"/><Relationship Id="rId10" Type="http://schemas.openxmlformats.org/officeDocument/2006/relationships/image" Target="../media/image24.png"/><Relationship Id="rId13" Type="http://schemas.openxmlformats.org/officeDocument/2006/relationships/image" Target="../media/image22.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3.jpg"/><Relationship Id="rId9" Type="http://schemas.openxmlformats.org/officeDocument/2006/relationships/image" Target="../media/image19.png"/><Relationship Id="rId15" Type="http://schemas.openxmlformats.org/officeDocument/2006/relationships/image" Target="../media/image23.png"/><Relationship Id="rId14" Type="http://schemas.openxmlformats.org/officeDocument/2006/relationships/image" Target="../media/image21.jpg"/><Relationship Id="rId17" Type="http://schemas.openxmlformats.org/officeDocument/2006/relationships/image" Target="../media/image31.png"/><Relationship Id="rId16" Type="http://schemas.openxmlformats.org/officeDocument/2006/relationships/image" Target="../media/image36.png"/><Relationship Id="rId5" Type="http://schemas.openxmlformats.org/officeDocument/2006/relationships/image" Target="../media/image3.png"/><Relationship Id="rId19" Type="http://schemas.openxmlformats.org/officeDocument/2006/relationships/image" Target="../media/image33.png"/><Relationship Id="rId6" Type="http://schemas.openxmlformats.org/officeDocument/2006/relationships/image" Target="../media/image7.png"/><Relationship Id="rId18" Type="http://schemas.openxmlformats.org/officeDocument/2006/relationships/image" Target="../media/image27.jpg"/><Relationship Id="rId7" Type="http://schemas.openxmlformats.org/officeDocument/2006/relationships/image" Target="../media/image28.png"/><Relationship Id="rId8"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41.jpg"/><Relationship Id="rId6"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BeyondTranscripts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Recommendations for student performance and retention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396900" y="1710750"/>
            <a:ext cx="8350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0">
                <a:solidFill>
                  <a:schemeClr val="lt2"/>
                </a:solidFill>
                <a:latin typeface="Average"/>
                <a:ea typeface="Average"/>
                <a:cs typeface="Average"/>
                <a:sym typeface="Average"/>
              </a:rPr>
              <a:t>0</a:t>
            </a:r>
            <a:endParaRPr b="1" sz="15000">
              <a:solidFill>
                <a:schemeClr val="lt2"/>
              </a:solidFill>
              <a:latin typeface="Average"/>
              <a:ea typeface="Average"/>
              <a:cs typeface="Average"/>
              <a:sym typeface="Average"/>
            </a:endParaRPr>
          </a:p>
          <a:p>
            <a:pPr indent="0" lvl="0" marL="0" rtl="0" algn="ctr">
              <a:spcBef>
                <a:spcPts val="0"/>
              </a:spcBef>
              <a:spcAft>
                <a:spcPts val="0"/>
              </a:spcAft>
              <a:buNone/>
            </a:pPr>
            <a:r>
              <a:rPr lang="en" sz="4800">
                <a:solidFill>
                  <a:schemeClr val="lt2"/>
                </a:solidFill>
                <a:latin typeface="Average"/>
                <a:ea typeface="Average"/>
                <a:cs typeface="Average"/>
                <a:sym typeface="Average"/>
              </a:rPr>
              <a:t>products ana</a:t>
            </a:r>
            <a:r>
              <a:rPr lang="en" sz="4800">
                <a:solidFill>
                  <a:schemeClr val="lt2"/>
                </a:solidFill>
                <a:latin typeface="Average"/>
                <a:ea typeface="Average"/>
                <a:cs typeface="Average"/>
                <a:sym typeface="Average"/>
              </a:rPr>
              <a:t>l</a:t>
            </a:r>
            <a:r>
              <a:rPr lang="en" sz="4800">
                <a:solidFill>
                  <a:schemeClr val="lt2"/>
                </a:solidFill>
                <a:latin typeface="Average"/>
                <a:ea typeface="Average"/>
                <a:cs typeface="Average"/>
                <a:sym typeface="Average"/>
              </a:rPr>
              <a:t>yze student performance in course content</a:t>
            </a:r>
            <a:endParaRPr sz="4800">
              <a:solidFill>
                <a:schemeClr val="lt2"/>
              </a:solidFill>
            </a:endParaRPr>
          </a:p>
        </p:txBody>
      </p:sp>
      <p:sp>
        <p:nvSpPr>
          <p:cNvPr id="193" name="Google Shape;1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23"/>
          <p:cNvSpPr/>
          <p:nvPr/>
        </p:nvSpPr>
        <p:spPr>
          <a:xfrm>
            <a:off x="6640975" y="222350"/>
            <a:ext cx="2287500" cy="46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00" name="Google Shape;200;p23"/>
          <p:cNvCxnSpPr/>
          <p:nvPr/>
        </p:nvCxnSpPr>
        <p:spPr>
          <a:xfrm rot="10800000">
            <a:off x="4427375" y="91975"/>
            <a:ext cx="0" cy="2482200"/>
          </a:xfrm>
          <a:prstGeom prst="straightConnector1">
            <a:avLst/>
          </a:prstGeom>
          <a:noFill/>
          <a:ln cap="flat" cmpd="sng" w="9525">
            <a:solidFill>
              <a:schemeClr val="dk1"/>
            </a:solidFill>
            <a:prstDash val="solid"/>
            <a:round/>
            <a:headEnd len="med" w="med" type="none"/>
            <a:tailEnd len="med" w="med" type="triangle"/>
          </a:ln>
        </p:spPr>
      </p:cxnSp>
      <p:cxnSp>
        <p:nvCxnSpPr>
          <p:cNvPr id="201" name="Google Shape;201;p23"/>
          <p:cNvCxnSpPr/>
          <p:nvPr/>
        </p:nvCxnSpPr>
        <p:spPr>
          <a:xfrm flipH="1">
            <a:off x="4426775" y="2571750"/>
            <a:ext cx="1200" cy="2495700"/>
          </a:xfrm>
          <a:prstGeom prst="straightConnector1">
            <a:avLst/>
          </a:prstGeom>
          <a:noFill/>
          <a:ln cap="flat" cmpd="sng" w="9525">
            <a:solidFill>
              <a:schemeClr val="dk1"/>
            </a:solidFill>
            <a:prstDash val="solid"/>
            <a:round/>
            <a:headEnd len="med" w="med" type="none"/>
            <a:tailEnd len="med" w="med" type="triangle"/>
          </a:ln>
        </p:spPr>
      </p:cxnSp>
      <p:cxnSp>
        <p:nvCxnSpPr>
          <p:cNvPr id="202" name="Google Shape;202;p23"/>
          <p:cNvCxnSpPr/>
          <p:nvPr/>
        </p:nvCxnSpPr>
        <p:spPr>
          <a:xfrm>
            <a:off x="4432200" y="2482225"/>
            <a:ext cx="4403100" cy="0"/>
          </a:xfrm>
          <a:prstGeom prst="straightConnector1">
            <a:avLst/>
          </a:prstGeom>
          <a:noFill/>
          <a:ln cap="flat" cmpd="sng" w="9525">
            <a:solidFill>
              <a:schemeClr val="dk1"/>
            </a:solidFill>
            <a:prstDash val="solid"/>
            <a:round/>
            <a:headEnd len="med" w="med" type="none"/>
            <a:tailEnd len="med" w="med" type="triangle"/>
          </a:ln>
        </p:spPr>
      </p:cxnSp>
      <p:cxnSp>
        <p:nvCxnSpPr>
          <p:cNvPr id="203" name="Google Shape;203;p23"/>
          <p:cNvCxnSpPr/>
          <p:nvPr/>
        </p:nvCxnSpPr>
        <p:spPr>
          <a:xfrm rot="10800000">
            <a:off x="193525" y="2482236"/>
            <a:ext cx="4238700" cy="0"/>
          </a:xfrm>
          <a:prstGeom prst="straightConnector1">
            <a:avLst/>
          </a:prstGeom>
          <a:noFill/>
          <a:ln cap="flat" cmpd="sng" w="9525">
            <a:solidFill>
              <a:schemeClr val="dk1"/>
            </a:solidFill>
            <a:prstDash val="solid"/>
            <a:round/>
            <a:headEnd len="med" w="med" type="none"/>
            <a:tailEnd len="med" w="med" type="triangle"/>
          </a:ln>
        </p:spPr>
      </p:cxnSp>
      <p:sp>
        <p:nvSpPr>
          <p:cNvPr id="204" name="Google Shape;204;p23"/>
          <p:cNvSpPr txBox="1"/>
          <p:nvPr/>
        </p:nvSpPr>
        <p:spPr>
          <a:xfrm>
            <a:off x="4432225" y="30800"/>
            <a:ext cx="196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Average"/>
                <a:ea typeface="Average"/>
                <a:cs typeface="Average"/>
                <a:sym typeface="Average"/>
              </a:rPr>
              <a:t>Recommendation Level</a:t>
            </a:r>
            <a:endParaRPr b="1" sz="1600">
              <a:solidFill>
                <a:schemeClr val="lt2"/>
              </a:solidFill>
              <a:latin typeface="Average"/>
              <a:ea typeface="Average"/>
              <a:cs typeface="Average"/>
              <a:sym typeface="Average"/>
            </a:endParaRPr>
          </a:p>
        </p:txBody>
      </p:sp>
      <p:sp>
        <p:nvSpPr>
          <p:cNvPr id="205" name="Google Shape;205;p23"/>
          <p:cNvSpPr txBox="1"/>
          <p:nvPr/>
        </p:nvSpPr>
        <p:spPr>
          <a:xfrm>
            <a:off x="3405450" y="0"/>
            <a:ext cx="11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Significant</a:t>
            </a:r>
            <a:endParaRPr>
              <a:solidFill>
                <a:schemeClr val="lt2"/>
              </a:solidFill>
              <a:latin typeface="Average"/>
              <a:ea typeface="Average"/>
              <a:cs typeface="Average"/>
              <a:sym typeface="Average"/>
            </a:endParaRPr>
          </a:p>
        </p:txBody>
      </p:sp>
      <p:sp>
        <p:nvSpPr>
          <p:cNvPr id="206" name="Google Shape;206;p23"/>
          <p:cNvSpPr txBox="1"/>
          <p:nvPr/>
        </p:nvSpPr>
        <p:spPr>
          <a:xfrm>
            <a:off x="3844100" y="4738275"/>
            <a:ext cx="1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None</a:t>
            </a:r>
            <a:endParaRPr>
              <a:solidFill>
                <a:schemeClr val="lt2"/>
              </a:solidFill>
              <a:latin typeface="Average"/>
              <a:ea typeface="Average"/>
              <a:cs typeface="Average"/>
              <a:sym typeface="Average"/>
            </a:endParaRPr>
          </a:p>
        </p:txBody>
      </p:sp>
      <p:sp>
        <p:nvSpPr>
          <p:cNvPr id="207" name="Google Shape;207;p23"/>
          <p:cNvSpPr txBox="1"/>
          <p:nvPr/>
        </p:nvSpPr>
        <p:spPr>
          <a:xfrm>
            <a:off x="-43675" y="2124325"/>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Average"/>
                <a:ea typeface="Average"/>
                <a:cs typeface="Average"/>
                <a:sym typeface="Average"/>
              </a:rPr>
              <a:t>Data Granularity</a:t>
            </a:r>
            <a:endParaRPr b="1" sz="1600">
              <a:solidFill>
                <a:schemeClr val="lt2"/>
              </a:solidFill>
              <a:latin typeface="Average"/>
              <a:ea typeface="Average"/>
              <a:cs typeface="Average"/>
              <a:sym typeface="Average"/>
            </a:endParaRPr>
          </a:p>
        </p:txBody>
      </p:sp>
      <p:sp>
        <p:nvSpPr>
          <p:cNvPr id="208" name="Google Shape;208;p23"/>
          <p:cNvSpPr txBox="1"/>
          <p:nvPr/>
        </p:nvSpPr>
        <p:spPr>
          <a:xfrm>
            <a:off x="0" y="2404425"/>
            <a:ext cx="10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Coarse</a:t>
            </a:r>
            <a:endParaRPr>
              <a:solidFill>
                <a:schemeClr val="lt2"/>
              </a:solidFill>
              <a:latin typeface="Average"/>
              <a:ea typeface="Average"/>
              <a:cs typeface="Average"/>
              <a:sym typeface="Average"/>
            </a:endParaRPr>
          </a:p>
        </p:txBody>
      </p:sp>
      <p:sp>
        <p:nvSpPr>
          <p:cNvPr id="209" name="Google Shape;209;p23"/>
          <p:cNvSpPr txBox="1"/>
          <p:nvPr/>
        </p:nvSpPr>
        <p:spPr>
          <a:xfrm>
            <a:off x="8564650" y="2404425"/>
            <a:ext cx="8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Fine</a:t>
            </a:r>
            <a:endParaRPr>
              <a:solidFill>
                <a:schemeClr val="lt2"/>
              </a:solidFill>
              <a:latin typeface="Average"/>
              <a:ea typeface="Average"/>
              <a:cs typeface="Average"/>
              <a:sym typeface="Average"/>
            </a:endParaRPr>
          </a:p>
        </p:txBody>
      </p:sp>
      <p:sp>
        <p:nvSpPr>
          <p:cNvPr id="210" name="Google Shape;210;p23"/>
          <p:cNvSpPr txBox="1"/>
          <p:nvPr/>
        </p:nvSpPr>
        <p:spPr>
          <a:xfrm>
            <a:off x="6618600" y="200000"/>
            <a:ext cx="258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Average"/>
                <a:ea typeface="Average"/>
                <a:cs typeface="Average"/>
                <a:sym typeface="Average"/>
              </a:rPr>
              <a:t>BeyondTranscripts</a:t>
            </a:r>
            <a:endParaRPr b="1" sz="2100">
              <a:latin typeface="Average"/>
              <a:ea typeface="Average"/>
              <a:cs typeface="Average"/>
              <a:sym typeface="Average"/>
            </a:endParaRPr>
          </a:p>
        </p:txBody>
      </p:sp>
      <p:pic>
        <p:nvPicPr>
          <p:cNvPr id="211" name="Google Shape;211;p23"/>
          <p:cNvPicPr preferRelativeResize="0"/>
          <p:nvPr/>
        </p:nvPicPr>
        <p:blipFill rotWithShape="1">
          <a:blip r:embed="rId3">
            <a:alphaModFix/>
          </a:blip>
          <a:srcRect b="13640" l="2936" r="2945" t="13647"/>
          <a:stretch/>
        </p:blipFill>
        <p:spPr>
          <a:xfrm>
            <a:off x="223688" y="937300"/>
            <a:ext cx="1366975" cy="369300"/>
          </a:xfrm>
          <a:prstGeom prst="rect">
            <a:avLst/>
          </a:prstGeom>
          <a:noFill/>
          <a:ln>
            <a:noFill/>
          </a:ln>
        </p:spPr>
      </p:pic>
      <p:pic>
        <p:nvPicPr>
          <p:cNvPr id="212" name="Google Shape;212;p23"/>
          <p:cNvPicPr preferRelativeResize="0"/>
          <p:nvPr/>
        </p:nvPicPr>
        <p:blipFill rotWithShape="1">
          <a:blip r:embed="rId4">
            <a:alphaModFix/>
          </a:blip>
          <a:srcRect b="20905" l="7728" r="7719" t="20911"/>
          <a:stretch/>
        </p:blipFill>
        <p:spPr>
          <a:xfrm>
            <a:off x="312330" y="4276575"/>
            <a:ext cx="870000" cy="312812"/>
          </a:xfrm>
          <a:prstGeom prst="rect">
            <a:avLst/>
          </a:prstGeom>
          <a:noFill/>
          <a:ln>
            <a:noFill/>
          </a:ln>
        </p:spPr>
      </p:pic>
      <p:pic>
        <p:nvPicPr>
          <p:cNvPr id="213" name="Google Shape;213;p23"/>
          <p:cNvPicPr preferRelativeResize="0"/>
          <p:nvPr/>
        </p:nvPicPr>
        <p:blipFill>
          <a:blip r:embed="rId5">
            <a:alphaModFix/>
          </a:blip>
          <a:stretch>
            <a:fillRect/>
          </a:stretch>
        </p:blipFill>
        <p:spPr>
          <a:xfrm>
            <a:off x="466777" y="2785788"/>
            <a:ext cx="968138" cy="393600"/>
          </a:xfrm>
          <a:prstGeom prst="rect">
            <a:avLst/>
          </a:prstGeom>
          <a:noFill/>
          <a:ln>
            <a:noFill/>
          </a:ln>
        </p:spPr>
      </p:pic>
      <p:pic>
        <p:nvPicPr>
          <p:cNvPr id="214" name="Google Shape;214;p23"/>
          <p:cNvPicPr preferRelativeResize="0"/>
          <p:nvPr/>
        </p:nvPicPr>
        <p:blipFill>
          <a:blip r:embed="rId6">
            <a:alphaModFix/>
          </a:blip>
          <a:stretch>
            <a:fillRect/>
          </a:stretch>
        </p:blipFill>
        <p:spPr>
          <a:xfrm>
            <a:off x="384159" y="3703975"/>
            <a:ext cx="1285741" cy="393600"/>
          </a:xfrm>
          <a:prstGeom prst="rect">
            <a:avLst/>
          </a:prstGeom>
          <a:noFill/>
          <a:ln>
            <a:noFill/>
          </a:ln>
        </p:spPr>
      </p:pic>
      <p:pic>
        <p:nvPicPr>
          <p:cNvPr id="215" name="Google Shape;215;p23"/>
          <p:cNvPicPr preferRelativeResize="0"/>
          <p:nvPr/>
        </p:nvPicPr>
        <p:blipFill rotWithShape="1">
          <a:blip r:embed="rId7">
            <a:alphaModFix/>
          </a:blip>
          <a:srcRect b="16356" l="5277" r="5277" t="16362"/>
          <a:stretch/>
        </p:blipFill>
        <p:spPr>
          <a:xfrm>
            <a:off x="3159887" y="1537767"/>
            <a:ext cx="1243500" cy="316291"/>
          </a:xfrm>
          <a:prstGeom prst="rect">
            <a:avLst/>
          </a:prstGeom>
          <a:noFill/>
          <a:ln>
            <a:noFill/>
          </a:ln>
        </p:spPr>
      </p:pic>
      <p:pic>
        <p:nvPicPr>
          <p:cNvPr id="216" name="Google Shape;216;p23"/>
          <p:cNvPicPr preferRelativeResize="0"/>
          <p:nvPr/>
        </p:nvPicPr>
        <p:blipFill>
          <a:blip r:embed="rId8">
            <a:alphaModFix/>
          </a:blip>
          <a:stretch>
            <a:fillRect/>
          </a:stretch>
        </p:blipFill>
        <p:spPr>
          <a:xfrm>
            <a:off x="380330" y="1534721"/>
            <a:ext cx="548699" cy="393499"/>
          </a:xfrm>
          <a:prstGeom prst="rect">
            <a:avLst/>
          </a:prstGeom>
          <a:noFill/>
          <a:ln>
            <a:noFill/>
          </a:ln>
        </p:spPr>
      </p:pic>
      <p:pic>
        <p:nvPicPr>
          <p:cNvPr id="217" name="Google Shape;217;p23"/>
          <p:cNvPicPr preferRelativeResize="0"/>
          <p:nvPr/>
        </p:nvPicPr>
        <p:blipFill>
          <a:blip r:embed="rId9">
            <a:alphaModFix/>
          </a:blip>
          <a:stretch>
            <a:fillRect/>
          </a:stretch>
        </p:blipFill>
        <p:spPr>
          <a:xfrm>
            <a:off x="2632800" y="2919233"/>
            <a:ext cx="870000" cy="429579"/>
          </a:xfrm>
          <a:prstGeom prst="rect">
            <a:avLst/>
          </a:prstGeom>
          <a:noFill/>
          <a:ln>
            <a:noFill/>
          </a:ln>
        </p:spPr>
      </p:pic>
      <p:pic>
        <p:nvPicPr>
          <p:cNvPr id="218" name="Google Shape;218;p23"/>
          <p:cNvPicPr preferRelativeResize="0"/>
          <p:nvPr/>
        </p:nvPicPr>
        <p:blipFill rotWithShape="1">
          <a:blip r:embed="rId10">
            <a:alphaModFix/>
          </a:blip>
          <a:srcRect b="35309" l="18054" r="18530" t="32102"/>
          <a:stretch/>
        </p:blipFill>
        <p:spPr>
          <a:xfrm>
            <a:off x="1032075" y="1884625"/>
            <a:ext cx="672500" cy="345577"/>
          </a:xfrm>
          <a:prstGeom prst="rect">
            <a:avLst/>
          </a:prstGeom>
          <a:noFill/>
          <a:ln>
            <a:noFill/>
          </a:ln>
        </p:spPr>
      </p:pic>
      <p:pic>
        <p:nvPicPr>
          <p:cNvPr id="219" name="Google Shape;219;p23"/>
          <p:cNvPicPr preferRelativeResize="0"/>
          <p:nvPr/>
        </p:nvPicPr>
        <p:blipFill rotWithShape="1">
          <a:blip r:embed="rId11">
            <a:alphaModFix/>
          </a:blip>
          <a:srcRect b="30560" l="15644" r="15222" t="29746"/>
          <a:stretch/>
        </p:blipFill>
        <p:spPr>
          <a:xfrm>
            <a:off x="2935375" y="1094250"/>
            <a:ext cx="725891" cy="297700"/>
          </a:xfrm>
          <a:prstGeom prst="rect">
            <a:avLst/>
          </a:prstGeom>
          <a:noFill/>
          <a:ln>
            <a:noFill/>
          </a:ln>
        </p:spPr>
      </p:pic>
      <p:pic>
        <p:nvPicPr>
          <p:cNvPr id="220" name="Google Shape;220;p23"/>
          <p:cNvPicPr preferRelativeResize="0"/>
          <p:nvPr/>
        </p:nvPicPr>
        <p:blipFill>
          <a:blip r:embed="rId12">
            <a:alphaModFix/>
          </a:blip>
          <a:stretch>
            <a:fillRect/>
          </a:stretch>
        </p:blipFill>
        <p:spPr>
          <a:xfrm>
            <a:off x="4638325" y="1464239"/>
            <a:ext cx="1127400" cy="463336"/>
          </a:xfrm>
          <a:prstGeom prst="rect">
            <a:avLst/>
          </a:prstGeom>
          <a:noFill/>
          <a:ln>
            <a:noFill/>
          </a:ln>
        </p:spPr>
      </p:pic>
      <p:pic>
        <p:nvPicPr>
          <p:cNvPr id="221" name="Google Shape;221;p23"/>
          <p:cNvPicPr preferRelativeResize="0"/>
          <p:nvPr/>
        </p:nvPicPr>
        <p:blipFill rotWithShape="1">
          <a:blip r:embed="rId13">
            <a:alphaModFix/>
          </a:blip>
          <a:srcRect b="12029" l="4195" r="4195" t="12029"/>
          <a:stretch/>
        </p:blipFill>
        <p:spPr>
          <a:xfrm>
            <a:off x="472575" y="4738275"/>
            <a:ext cx="968150" cy="326225"/>
          </a:xfrm>
          <a:prstGeom prst="rect">
            <a:avLst/>
          </a:prstGeom>
          <a:noFill/>
          <a:ln>
            <a:noFill/>
          </a:ln>
        </p:spPr>
      </p:pic>
      <p:pic>
        <p:nvPicPr>
          <p:cNvPr id="222" name="Google Shape;222;p23"/>
          <p:cNvPicPr preferRelativeResize="0"/>
          <p:nvPr/>
        </p:nvPicPr>
        <p:blipFill>
          <a:blip r:embed="rId14">
            <a:alphaModFix/>
          </a:blip>
          <a:stretch>
            <a:fillRect/>
          </a:stretch>
        </p:blipFill>
        <p:spPr>
          <a:xfrm>
            <a:off x="1955738" y="4723475"/>
            <a:ext cx="1366975" cy="283405"/>
          </a:xfrm>
          <a:prstGeom prst="rect">
            <a:avLst/>
          </a:prstGeom>
          <a:noFill/>
          <a:ln>
            <a:noFill/>
          </a:ln>
        </p:spPr>
      </p:pic>
      <p:pic>
        <p:nvPicPr>
          <p:cNvPr id="223" name="Google Shape;223;p23"/>
          <p:cNvPicPr preferRelativeResize="0"/>
          <p:nvPr/>
        </p:nvPicPr>
        <p:blipFill>
          <a:blip r:embed="rId15">
            <a:alphaModFix/>
          </a:blip>
          <a:stretch>
            <a:fillRect/>
          </a:stretch>
        </p:blipFill>
        <p:spPr>
          <a:xfrm>
            <a:off x="458350" y="3301673"/>
            <a:ext cx="747988" cy="297700"/>
          </a:xfrm>
          <a:prstGeom prst="rect">
            <a:avLst/>
          </a:prstGeom>
          <a:noFill/>
          <a:ln>
            <a:noFill/>
          </a:ln>
        </p:spPr>
      </p:pic>
      <p:pic>
        <p:nvPicPr>
          <p:cNvPr id="224" name="Google Shape;224;p23"/>
          <p:cNvPicPr preferRelativeResize="0"/>
          <p:nvPr/>
        </p:nvPicPr>
        <p:blipFill rotWithShape="1">
          <a:blip r:embed="rId16">
            <a:alphaModFix/>
          </a:blip>
          <a:srcRect b="28684" l="3020" r="2897" t="28812"/>
          <a:stretch/>
        </p:blipFill>
        <p:spPr>
          <a:xfrm>
            <a:off x="1818788" y="404275"/>
            <a:ext cx="1058914" cy="369300"/>
          </a:xfrm>
          <a:prstGeom prst="rect">
            <a:avLst/>
          </a:prstGeom>
          <a:noFill/>
          <a:ln>
            <a:noFill/>
          </a:ln>
        </p:spPr>
      </p:pic>
      <p:pic>
        <p:nvPicPr>
          <p:cNvPr id="225" name="Google Shape;225;p23"/>
          <p:cNvPicPr preferRelativeResize="0"/>
          <p:nvPr/>
        </p:nvPicPr>
        <p:blipFill rotWithShape="1">
          <a:blip r:embed="rId17">
            <a:alphaModFix/>
          </a:blip>
          <a:srcRect b="15102" l="26794" r="27767" t="15109"/>
          <a:stretch/>
        </p:blipFill>
        <p:spPr>
          <a:xfrm>
            <a:off x="6543325" y="4306400"/>
            <a:ext cx="632450" cy="543950"/>
          </a:xfrm>
          <a:prstGeom prst="rect">
            <a:avLst/>
          </a:prstGeom>
          <a:noFill/>
          <a:ln>
            <a:noFill/>
          </a:ln>
        </p:spPr>
      </p:pic>
      <p:pic>
        <p:nvPicPr>
          <p:cNvPr id="226" name="Google Shape;226;p23"/>
          <p:cNvPicPr preferRelativeResize="0"/>
          <p:nvPr/>
        </p:nvPicPr>
        <p:blipFill rotWithShape="1">
          <a:blip r:embed="rId18">
            <a:alphaModFix/>
          </a:blip>
          <a:srcRect b="29835" l="0" r="0" t="29831"/>
          <a:stretch/>
        </p:blipFill>
        <p:spPr>
          <a:xfrm>
            <a:off x="7643275" y="4179263"/>
            <a:ext cx="1127400" cy="283400"/>
          </a:xfrm>
          <a:prstGeom prst="rect">
            <a:avLst/>
          </a:prstGeom>
          <a:noFill/>
          <a:ln>
            <a:noFill/>
          </a:ln>
        </p:spPr>
      </p:pic>
      <p:pic>
        <p:nvPicPr>
          <p:cNvPr id="227" name="Google Shape;227;p23"/>
          <p:cNvPicPr preferRelativeResize="0"/>
          <p:nvPr/>
        </p:nvPicPr>
        <p:blipFill>
          <a:blip r:embed="rId19">
            <a:alphaModFix/>
          </a:blip>
          <a:stretch>
            <a:fillRect/>
          </a:stretch>
        </p:blipFill>
        <p:spPr>
          <a:xfrm>
            <a:off x="7909325" y="2843499"/>
            <a:ext cx="599813" cy="779450"/>
          </a:xfrm>
          <a:prstGeom prst="rect">
            <a:avLst/>
          </a:prstGeom>
          <a:noFill/>
          <a:ln>
            <a:noFill/>
          </a:ln>
        </p:spPr>
      </p:pic>
      <p:pic>
        <p:nvPicPr>
          <p:cNvPr id="228" name="Google Shape;228;p23"/>
          <p:cNvPicPr preferRelativeResize="0"/>
          <p:nvPr/>
        </p:nvPicPr>
        <p:blipFill rotWithShape="1">
          <a:blip r:embed="rId20">
            <a:alphaModFix/>
          </a:blip>
          <a:srcRect b="15561" l="11372" r="11365" t="15554"/>
          <a:stretch/>
        </p:blipFill>
        <p:spPr>
          <a:xfrm>
            <a:off x="6622400" y="1853025"/>
            <a:ext cx="968150" cy="517986"/>
          </a:xfrm>
          <a:prstGeom prst="rect">
            <a:avLst/>
          </a:prstGeom>
          <a:noFill/>
          <a:ln>
            <a:noFill/>
          </a:ln>
        </p:spPr>
      </p:pic>
      <p:sp>
        <p:nvSpPr>
          <p:cNvPr id="229" name="Google Shape;229;p23"/>
          <p:cNvSpPr txBox="1"/>
          <p:nvPr/>
        </p:nvSpPr>
        <p:spPr>
          <a:xfrm>
            <a:off x="116250" y="120850"/>
            <a:ext cx="267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2"/>
                </a:solidFill>
                <a:latin typeface="Oswald"/>
                <a:ea typeface="Oswald"/>
                <a:cs typeface="Oswald"/>
                <a:sym typeface="Oswald"/>
              </a:rPr>
              <a:t>4-BOX</a:t>
            </a:r>
            <a:endParaRPr sz="2700">
              <a:solidFill>
                <a:schemeClr val="lt2"/>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311700" y="139600"/>
            <a:ext cx="85206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MODEL</a:t>
            </a:r>
            <a:endParaRPr/>
          </a:p>
        </p:txBody>
      </p:sp>
      <p:sp>
        <p:nvSpPr>
          <p:cNvPr id="235" name="Google Shape;235;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24"/>
          <p:cNvSpPr txBox="1"/>
          <p:nvPr/>
        </p:nvSpPr>
        <p:spPr>
          <a:xfrm>
            <a:off x="640600" y="2863675"/>
            <a:ext cx="228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ACACA"/>
                </a:solidFill>
                <a:latin typeface="Average"/>
                <a:ea typeface="Average"/>
                <a:cs typeface="Average"/>
                <a:sym typeface="Average"/>
              </a:rPr>
              <a:t>Yearly tuition loss per university from students dropping out</a:t>
            </a:r>
            <a:endParaRPr>
              <a:solidFill>
                <a:srgbClr val="CACACA"/>
              </a:solidFill>
              <a:latin typeface="Average"/>
              <a:ea typeface="Average"/>
              <a:cs typeface="Average"/>
              <a:sym typeface="Average"/>
            </a:endParaRPr>
          </a:p>
        </p:txBody>
      </p:sp>
      <p:cxnSp>
        <p:nvCxnSpPr>
          <p:cNvPr id="237" name="Google Shape;237;p24"/>
          <p:cNvCxnSpPr/>
          <p:nvPr/>
        </p:nvCxnSpPr>
        <p:spPr>
          <a:xfrm flipH="1" rot="10800000">
            <a:off x="2920900" y="1943250"/>
            <a:ext cx="1240800" cy="12900"/>
          </a:xfrm>
          <a:prstGeom prst="straightConnector1">
            <a:avLst/>
          </a:prstGeom>
          <a:noFill/>
          <a:ln cap="flat" cmpd="sng" w="76200">
            <a:solidFill>
              <a:schemeClr val="dk2"/>
            </a:solidFill>
            <a:prstDash val="solid"/>
            <a:round/>
            <a:headEnd len="med" w="med" type="none"/>
            <a:tailEnd len="med" w="med" type="triangle"/>
          </a:ln>
        </p:spPr>
      </p:cxnSp>
      <p:sp>
        <p:nvSpPr>
          <p:cNvPr id="238" name="Google Shape;238;p24"/>
          <p:cNvSpPr txBox="1"/>
          <p:nvPr/>
        </p:nvSpPr>
        <p:spPr>
          <a:xfrm>
            <a:off x="3742250" y="2648275"/>
            <a:ext cx="2280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ACACA"/>
                </a:solidFill>
                <a:latin typeface="Average"/>
                <a:ea typeface="Average"/>
                <a:cs typeface="Average"/>
                <a:sym typeface="Average"/>
              </a:rPr>
              <a:t>Yearly cost per university, 2.5% of their potential earnings (only </a:t>
            </a:r>
            <a:r>
              <a:rPr b="1" lang="en">
                <a:solidFill>
                  <a:srgbClr val="CACACA"/>
                </a:solidFill>
                <a:latin typeface="Average"/>
                <a:ea typeface="Average"/>
                <a:cs typeface="Average"/>
                <a:sym typeface="Average"/>
              </a:rPr>
              <a:t>9 of 351</a:t>
            </a:r>
            <a:r>
              <a:rPr lang="en">
                <a:solidFill>
                  <a:srgbClr val="CACACA"/>
                </a:solidFill>
                <a:latin typeface="Average"/>
                <a:ea typeface="Average"/>
                <a:cs typeface="Average"/>
                <a:sym typeface="Average"/>
              </a:rPr>
              <a:t> students to break even!)</a:t>
            </a:r>
            <a:endParaRPr>
              <a:solidFill>
                <a:srgbClr val="CACACA"/>
              </a:solidFill>
              <a:latin typeface="Average"/>
              <a:ea typeface="Average"/>
              <a:cs typeface="Average"/>
              <a:sym typeface="Average"/>
            </a:endParaRPr>
          </a:p>
        </p:txBody>
      </p:sp>
      <p:cxnSp>
        <p:nvCxnSpPr>
          <p:cNvPr id="239" name="Google Shape;239;p24"/>
          <p:cNvCxnSpPr/>
          <p:nvPr/>
        </p:nvCxnSpPr>
        <p:spPr>
          <a:xfrm flipH="1" rot="10800000">
            <a:off x="5812850" y="1943250"/>
            <a:ext cx="1240800" cy="12900"/>
          </a:xfrm>
          <a:prstGeom prst="straightConnector1">
            <a:avLst/>
          </a:prstGeom>
          <a:noFill/>
          <a:ln cap="flat" cmpd="sng" w="76200">
            <a:solidFill>
              <a:schemeClr val="dk2"/>
            </a:solidFill>
            <a:prstDash val="solid"/>
            <a:round/>
            <a:headEnd len="med" w="med" type="none"/>
            <a:tailEnd len="med" w="med" type="triangle"/>
          </a:ln>
        </p:spPr>
      </p:cxnSp>
      <p:sp>
        <p:nvSpPr>
          <p:cNvPr id="240" name="Google Shape;240;p24"/>
          <p:cNvSpPr txBox="1"/>
          <p:nvPr/>
        </p:nvSpPr>
        <p:spPr>
          <a:xfrm>
            <a:off x="6900050" y="2820400"/>
            <a:ext cx="186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ACACA"/>
                </a:solidFill>
                <a:latin typeface="Average"/>
                <a:ea typeface="Average"/>
                <a:cs typeface="Average"/>
                <a:sym typeface="Average"/>
              </a:rPr>
              <a:t>Based on current market of predictive analytics</a:t>
            </a:r>
            <a:endParaRPr>
              <a:solidFill>
                <a:srgbClr val="CACACA"/>
              </a:solidFill>
              <a:latin typeface="Average"/>
              <a:ea typeface="Average"/>
              <a:cs typeface="Average"/>
              <a:sym typeface="Average"/>
            </a:endParaRPr>
          </a:p>
        </p:txBody>
      </p:sp>
      <p:sp>
        <p:nvSpPr>
          <p:cNvPr id="241" name="Google Shape;241;p24"/>
          <p:cNvSpPr txBox="1"/>
          <p:nvPr/>
        </p:nvSpPr>
        <p:spPr>
          <a:xfrm>
            <a:off x="7053650" y="1432800"/>
            <a:ext cx="1553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CACACA"/>
                </a:solidFill>
                <a:latin typeface="Average"/>
                <a:ea typeface="Average"/>
                <a:cs typeface="Average"/>
                <a:sym typeface="Average"/>
              </a:rPr>
              <a:t>$500M </a:t>
            </a:r>
            <a:endParaRPr b="1" sz="2000">
              <a:solidFill>
                <a:srgbClr val="CACACA"/>
              </a:solidFill>
              <a:latin typeface="Average"/>
              <a:ea typeface="Average"/>
              <a:cs typeface="Average"/>
              <a:sym typeface="Average"/>
            </a:endParaRPr>
          </a:p>
          <a:p>
            <a:pPr indent="0" lvl="0" marL="0" rtl="0" algn="ctr">
              <a:spcBef>
                <a:spcPts val="0"/>
              </a:spcBef>
              <a:spcAft>
                <a:spcPts val="0"/>
              </a:spcAft>
              <a:buNone/>
            </a:pPr>
            <a:r>
              <a:rPr b="1" lang="en" sz="2000">
                <a:solidFill>
                  <a:srgbClr val="CACACA"/>
                </a:solidFill>
                <a:latin typeface="Average"/>
                <a:ea typeface="Average"/>
                <a:cs typeface="Average"/>
                <a:sym typeface="Average"/>
              </a:rPr>
              <a:t>per year </a:t>
            </a:r>
            <a:endParaRPr b="1" sz="2000">
              <a:solidFill>
                <a:srgbClr val="CACACA"/>
              </a:solidFill>
              <a:latin typeface="Average"/>
              <a:ea typeface="Average"/>
              <a:cs typeface="Average"/>
              <a:sym typeface="Average"/>
            </a:endParaRPr>
          </a:p>
        </p:txBody>
      </p:sp>
      <p:sp>
        <p:nvSpPr>
          <p:cNvPr id="242" name="Google Shape;242;p24"/>
          <p:cNvSpPr txBox="1"/>
          <p:nvPr/>
        </p:nvSpPr>
        <p:spPr>
          <a:xfrm>
            <a:off x="3951950" y="1432800"/>
            <a:ext cx="1860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CACACA"/>
                </a:solidFill>
                <a:latin typeface="Average"/>
                <a:ea typeface="Average"/>
                <a:cs typeface="Average"/>
                <a:sym typeface="Average"/>
              </a:rPr>
              <a:t>$200,000 license fee</a:t>
            </a:r>
            <a:endParaRPr b="1" sz="2000">
              <a:solidFill>
                <a:srgbClr val="CACACA"/>
              </a:solidFill>
              <a:latin typeface="Average"/>
              <a:ea typeface="Average"/>
              <a:cs typeface="Average"/>
              <a:sym typeface="Average"/>
            </a:endParaRPr>
          </a:p>
        </p:txBody>
      </p:sp>
      <p:sp>
        <p:nvSpPr>
          <p:cNvPr id="243" name="Google Shape;243;p24"/>
          <p:cNvSpPr txBox="1"/>
          <p:nvPr/>
        </p:nvSpPr>
        <p:spPr>
          <a:xfrm>
            <a:off x="479800" y="1432800"/>
            <a:ext cx="2441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CACACA"/>
                </a:solidFill>
                <a:latin typeface="Average"/>
                <a:ea typeface="Average"/>
                <a:cs typeface="Average"/>
                <a:sym typeface="Average"/>
              </a:rPr>
              <a:t>$8M</a:t>
            </a:r>
            <a:endParaRPr b="1" sz="2000">
              <a:solidFill>
                <a:srgbClr val="CACACA"/>
              </a:solidFill>
              <a:latin typeface="Average"/>
              <a:ea typeface="Average"/>
              <a:cs typeface="Average"/>
              <a:sym typeface="Average"/>
            </a:endParaRPr>
          </a:p>
          <a:p>
            <a:pPr indent="0" lvl="0" marL="0" rtl="0" algn="ctr">
              <a:spcBef>
                <a:spcPts val="0"/>
              </a:spcBef>
              <a:spcAft>
                <a:spcPts val="0"/>
              </a:spcAft>
              <a:buNone/>
            </a:pPr>
            <a:r>
              <a:rPr b="1" lang="en" sz="2000">
                <a:solidFill>
                  <a:srgbClr val="CACACA"/>
                </a:solidFill>
                <a:latin typeface="Average"/>
                <a:ea typeface="Average"/>
                <a:cs typeface="Average"/>
                <a:sym typeface="Average"/>
              </a:rPr>
              <a:t>potential market per university</a:t>
            </a:r>
            <a:endParaRPr b="1" sz="2000">
              <a:solidFill>
                <a:srgbClr val="CACACA"/>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Development: 	Build in-house for 6 months</a:t>
            </a:r>
            <a:endParaRPr sz="2700"/>
          </a:p>
          <a:p>
            <a:pPr indent="0" lvl="0" marL="0" rtl="0" algn="l">
              <a:spcBef>
                <a:spcPts val="1200"/>
              </a:spcBef>
              <a:spcAft>
                <a:spcPts val="0"/>
              </a:spcAft>
              <a:buNone/>
            </a:pPr>
            <a:r>
              <a:t/>
            </a:r>
            <a:endParaRPr sz="2700"/>
          </a:p>
          <a:p>
            <a:pPr indent="0" lvl="0" marL="0" rtl="0" algn="l">
              <a:spcBef>
                <a:spcPts val="1200"/>
              </a:spcBef>
              <a:spcAft>
                <a:spcPts val="0"/>
              </a:spcAft>
              <a:buNone/>
            </a:pPr>
            <a:r>
              <a:rPr lang="en" sz="2700"/>
              <a:t>Support: 			</a:t>
            </a:r>
            <a:r>
              <a:rPr lang="en" sz="2700"/>
              <a:t>$15,000 overhead for deployment at Pitt</a:t>
            </a:r>
            <a:endParaRPr sz="2700"/>
          </a:p>
          <a:p>
            <a:pPr indent="0" lvl="0" marL="0" rtl="0" algn="l">
              <a:spcBef>
                <a:spcPts val="1200"/>
              </a:spcBef>
              <a:spcAft>
                <a:spcPts val="1200"/>
              </a:spcAft>
              <a:buNone/>
            </a:pPr>
            <a:r>
              <a:t/>
            </a:r>
            <a:endParaRPr sz="2700"/>
          </a:p>
        </p:txBody>
      </p:sp>
      <p:sp>
        <p:nvSpPr>
          <p:cNvPr id="249" name="Google Shape;249;p25"/>
          <p:cNvSpPr txBox="1"/>
          <p:nvPr>
            <p:ph type="title"/>
          </p:nvPr>
        </p:nvSpPr>
        <p:spPr>
          <a:xfrm>
            <a:off x="311700" y="150325"/>
            <a:ext cx="8520600" cy="8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DEVELOPMENT AND SUPPORT COST</a:t>
            </a:r>
            <a:endParaRPr/>
          </a:p>
        </p:txBody>
      </p:sp>
      <p:sp>
        <p:nvSpPr>
          <p:cNvPr id="250" name="Google Shape;250;p2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idx="1" type="body"/>
          </p:nvPr>
        </p:nvSpPr>
        <p:spPr>
          <a:xfrm>
            <a:off x="1963950" y="519600"/>
            <a:ext cx="5216100" cy="410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Co-Founder and </a:t>
            </a:r>
            <a:r>
              <a:rPr lang="en"/>
              <a:t>CEO:         		Nathan Ong	 </a:t>
            </a:r>
            <a:endParaRPr/>
          </a:p>
          <a:p>
            <a:pPr indent="0" lvl="0" marL="0" rtl="0" algn="l">
              <a:spcBef>
                <a:spcPts val="1200"/>
              </a:spcBef>
              <a:spcAft>
                <a:spcPts val="0"/>
              </a:spcAft>
              <a:buNone/>
            </a:pPr>
            <a:r>
              <a:rPr lang="en"/>
              <a:t>Senior Software Developer: 		Jacob Hoffman </a:t>
            </a:r>
            <a:endParaRPr/>
          </a:p>
          <a:p>
            <a:pPr indent="0" lvl="0" marL="0" rtl="0" algn="l">
              <a:spcBef>
                <a:spcPts val="1200"/>
              </a:spcBef>
              <a:spcAft>
                <a:spcPts val="0"/>
              </a:spcAft>
              <a:buNone/>
            </a:pPr>
            <a:r>
              <a:rPr lang="en"/>
              <a:t>Senior Software Developer:    	Jonathan Hanobik</a:t>
            </a:r>
            <a:endParaRPr/>
          </a:p>
          <a:p>
            <a:pPr indent="0" lvl="0" marL="0" rtl="0" algn="l">
              <a:spcBef>
                <a:spcPts val="1200"/>
              </a:spcBef>
              <a:spcAft>
                <a:spcPts val="0"/>
              </a:spcAft>
              <a:buNone/>
            </a:pPr>
            <a:r>
              <a:rPr lang="en"/>
              <a:t>Software Developer:    			Fangzheng Guo</a:t>
            </a:r>
            <a:endParaRPr/>
          </a:p>
          <a:p>
            <a:pPr indent="0" lvl="0" marL="0" rtl="0" algn="l">
              <a:spcBef>
                <a:spcPts val="1200"/>
              </a:spcBef>
              <a:spcAft>
                <a:spcPts val="0"/>
              </a:spcAft>
              <a:buNone/>
            </a:pPr>
            <a:r>
              <a:rPr lang="en"/>
              <a:t>Software Developer:    			Jiaye Zhu</a:t>
            </a:r>
            <a:endParaRPr/>
          </a:p>
          <a:p>
            <a:pPr indent="0" lvl="0" marL="0" rtl="0" algn="l">
              <a:spcBef>
                <a:spcPts val="1200"/>
              </a:spcBef>
              <a:spcAft>
                <a:spcPts val="0"/>
              </a:spcAft>
              <a:buNone/>
            </a:pPr>
            <a:r>
              <a:rPr lang="en"/>
              <a:t>Co-Founder and Advisor:        	Dr. Daniel Mosse</a:t>
            </a:r>
            <a:endParaRPr/>
          </a:p>
          <a:p>
            <a:pPr indent="0" lvl="0" marL="0" rtl="0" algn="l">
              <a:spcBef>
                <a:spcPts val="1200"/>
              </a:spcBef>
              <a:spcAft>
                <a:spcPts val="0"/>
              </a:spcAft>
              <a:buNone/>
            </a:pPr>
            <a:r>
              <a:t/>
            </a:r>
            <a:endParaRPr/>
          </a:p>
          <a:p>
            <a:pPr indent="457200" lvl="0" marL="457200" rtl="0" algn="l">
              <a:spcBef>
                <a:spcPts val="1200"/>
              </a:spcBef>
              <a:spcAft>
                <a:spcPts val="0"/>
              </a:spcAft>
              <a:buNone/>
            </a:pPr>
            <a:r>
              <a:rPr lang="en" sz="1200"/>
              <a:t>Support: 		12 undergraduates</a:t>
            </a:r>
            <a:br>
              <a:rPr lang="en" sz="1200"/>
            </a:br>
            <a:r>
              <a:rPr lang="en" sz="1200"/>
              <a:t>				4 academic advisors</a:t>
            </a:r>
            <a:br>
              <a:rPr lang="en" sz="1200"/>
            </a:br>
            <a:r>
              <a:rPr lang="en" sz="1200"/>
              <a:t>				1 NACADA member</a:t>
            </a:r>
            <a:endParaRPr sz="1200"/>
          </a:p>
          <a:p>
            <a:pPr indent="0" lvl="0" marL="0" rtl="0" algn="l">
              <a:spcBef>
                <a:spcPts val="1200"/>
              </a:spcBef>
              <a:spcAft>
                <a:spcPts val="1200"/>
              </a:spcAft>
              <a:buNone/>
            </a:pPr>
            <a:r>
              <a:rPr b="1" lang="en"/>
              <a:t>Looking for Team Members in: 	Sales/Marketing</a:t>
            </a:r>
            <a:endParaRPr b="1"/>
          </a:p>
        </p:txBody>
      </p:sp>
      <p:pic>
        <p:nvPicPr>
          <p:cNvPr id="256" name="Google Shape;256;p26"/>
          <p:cNvPicPr preferRelativeResize="0"/>
          <p:nvPr/>
        </p:nvPicPr>
        <p:blipFill>
          <a:blip r:embed="rId3">
            <a:alphaModFix/>
          </a:blip>
          <a:stretch>
            <a:fillRect/>
          </a:stretch>
        </p:blipFill>
        <p:spPr>
          <a:xfrm>
            <a:off x="-2100" y="1020827"/>
            <a:ext cx="931525" cy="1321518"/>
          </a:xfrm>
          <a:prstGeom prst="rect">
            <a:avLst/>
          </a:prstGeom>
          <a:noFill/>
          <a:ln>
            <a:noFill/>
          </a:ln>
        </p:spPr>
      </p:pic>
      <p:pic>
        <p:nvPicPr>
          <p:cNvPr id="257" name="Google Shape;257;p26"/>
          <p:cNvPicPr preferRelativeResize="0"/>
          <p:nvPr/>
        </p:nvPicPr>
        <p:blipFill>
          <a:blip r:embed="rId4">
            <a:alphaModFix/>
          </a:blip>
          <a:stretch>
            <a:fillRect/>
          </a:stretch>
        </p:blipFill>
        <p:spPr>
          <a:xfrm>
            <a:off x="-2100" y="2342354"/>
            <a:ext cx="931524" cy="1019762"/>
          </a:xfrm>
          <a:prstGeom prst="rect">
            <a:avLst/>
          </a:prstGeom>
          <a:noFill/>
          <a:ln>
            <a:noFill/>
          </a:ln>
        </p:spPr>
      </p:pic>
      <p:pic>
        <p:nvPicPr>
          <p:cNvPr id="258" name="Google Shape;258;p26"/>
          <p:cNvPicPr preferRelativeResize="0"/>
          <p:nvPr/>
        </p:nvPicPr>
        <p:blipFill>
          <a:blip r:embed="rId5">
            <a:alphaModFix/>
          </a:blip>
          <a:stretch>
            <a:fillRect/>
          </a:stretch>
        </p:blipFill>
        <p:spPr>
          <a:xfrm>
            <a:off x="-2100" y="3362119"/>
            <a:ext cx="931524" cy="1430058"/>
          </a:xfrm>
          <a:prstGeom prst="rect">
            <a:avLst/>
          </a:prstGeom>
          <a:noFill/>
          <a:ln>
            <a:noFill/>
          </a:ln>
        </p:spPr>
      </p:pic>
      <p:pic>
        <p:nvPicPr>
          <p:cNvPr id="259" name="Google Shape;259;p26"/>
          <p:cNvPicPr preferRelativeResize="0"/>
          <p:nvPr/>
        </p:nvPicPr>
        <p:blipFill>
          <a:blip r:embed="rId6">
            <a:alphaModFix/>
          </a:blip>
          <a:stretch>
            <a:fillRect/>
          </a:stretch>
        </p:blipFill>
        <p:spPr>
          <a:xfrm>
            <a:off x="-2100" y="6"/>
            <a:ext cx="931524" cy="1020825"/>
          </a:xfrm>
          <a:prstGeom prst="rect">
            <a:avLst/>
          </a:prstGeom>
          <a:noFill/>
          <a:ln>
            <a:noFill/>
          </a:ln>
        </p:spPr>
      </p:pic>
      <p:pic>
        <p:nvPicPr>
          <p:cNvPr id="260" name="Google Shape;260;p26"/>
          <p:cNvPicPr preferRelativeResize="0"/>
          <p:nvPr/>
        </p:nvPicPr>
        <p:blipFill rotWithShape="1">
          <a:blip r:embed="rId7">
            <a:alphaModFix/>
          </a:blip>
          <a:srcRect b="0" l="21777" r="0" t="0"/>
          <a:stretch/>
        </p:blipFill>
        <p:spPr>
          <a:xfrm>
            <a:off x="8176275" y="967720"/>
            <a:ext cx="967725" cy="1042911"/>
          </a:xfrm>
          <a:prstGeom prst="rect">
            <a:avLst/>
          </a:prstGeom>
          <a:noFill/>
          <a:ln>
            <a:noFill/>
          </a:ln>
        </p:spPr>
      </p:pic>
      <p:sp>
        <p:nvSpPr>
          <p:cNvPr id="261" name="Google Shape;261;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26"/>
          <p:cNvPicPr preferRelativeResize="0"/>
          <p:nvPr/>
        </p:nvPicPr>
        <p:blipFill>
          <a:blip r:embed="rId8">
            <a:alphaModFix/>
          </a:blip>
          <a:stretch>
            <a:fillRect/>
          </a:stretch>
        </p:blipFill>
        <p:spPr>
          <a:xfrm>
            <a:off x="8176275" y="0"/>
            <a:ext cx="967725" cy="967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311700" y="178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68" name="Google Shape;268;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69" name="Google Shape;269;p27"/>
          <p:cNvGrpSpPr/>
          <p:nvPr/>
        </p:nvGrpSpPr>
        <p:grpSpPr>
          <a:xfrm>
            <a:off x="503225" y="1554600"/>
            <a:ext cx="1790400" cy="3465900"/>
            <a:chOff x="503225" y="1554600"/>
            <a:chExt cx="1790400" cy="3465900"/>
          </a:xfrm>
        </p:grpSpPr>
        <p:sp>
          <p:nvSpPr>
            <p:cNvPr id="270" name="Google Shape;270;p27"/>
            <p:cNvSpPr/>
            <p:nvPr/>
          </p:nvSpPr>
          <p:spPr>
            <a:xfrm>
              <a:off x="503225" y="2170200"/>
              <a:ext cx="1790400" cy="803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txBox="1"/>
            <p:nvPr/>
          </p:nvSpPr>
          <p:spPr>
            <a:xfrm>
              <a:off x="503225" y="2371650"/>
              <a:ext cx="13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0.5 years</a:t>
              </a:r>
              <a:endParaRPr>
                <a:latin typeface="Average"/>
                <a:ea typeface="Average"/>
                <a:cs typeface="Average"/>
                <a:sym typeface="Average"/>
              </a:endParaRPr>
            </a:p>
          </p:txBody>
        </p:sp>
        <p:sp>
          <p:nvSpPr>
            <p:cNvPr id="272" name="Google Shape;272;p27"/>
            <p:cNvSpPr txBox="1"/>
            <p:nvPr/>
          </p:nvSpPr>
          <p:spPr>
            <a:xfrm>
              <a:off x="580625" y="1554600"/>
              <a:ext cx="1238700" cy="6156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Complete MVP</a:t>
              </a:r>
              <a:endParaRPr>
                <a:solidFill>
                  <a:schemeClr val="lt2"/>
                </a:solidFill>
                <a:latin typeface="Average"/>
                <a:ea typeface="Average"/>
                <a:cs typeface="Average"/>
                <a:sym typeface="Average"/>
              </a:endParaRPr>
            </a:p>
          </p:txBody>
        </p:sp>
        <p:sp>
          <p:nvSpPr>
            <p:cNvPr id="273" name="Google Shape;273;p27"/>
            <p:cNvSpPr txBox="1"/>
            <p:nvPr/>
          </p:nvSpPr>
          <p:spPr>
            <a:xfrm>
              <a:off x="580625" y="2973300"/>
              <a:ext cx="1316100" cy="2047200"/>
            </a:xfrm>
            <a:prstGeom prst="rect">
              <a:avLst/>
            </a:prstGeom>
            <a:noFill/>
            <a:ln>
              <a:noFill/>
            </a:ln>
          </p:spPr>
          <p:txBody>
            <a:bodyPr anchorCtr="0" anchor="t" bIns="91425" lIns="91425" spcFirstLastPara="1" rIns="91425" wrap="square" tIns="91425">
              <a:spAutoFit/>
            </a:bodyPr>
            <a:lstStyle/>
            <a:p>
              <a:pPr indent="-155575" lvl="0" marL="114300" rtl="0" algn="l">
                <a:spcBef>
                  <a:spcPts val="0"/>
                </a:spcBef>
                <a:spcAft>
                  <a:spcPts val="0"/>
                </a:spcAft>
                <a:buClr>
                  <a:schemeClr val="lt2"/>
                </a:buClr>
                <a:buSzPts val="1100"/>
                <a:buFont typeface="Average"/>
                <a:buChar char="●"/>
              </a:pPr>
              <a:r>
                <a:rPr lang="en" sz="1100">
                  <a:solidFill>
                    <a:schemeClr val="lt2"/>
                  </a:solidFill>
                  <a:latin typeface="Average"/>
                  <a:ea typeface="Average"/>
                  <a:cs typeface="Average"/>
                  <a:sym typeface="Average"/>
                </a:rPr>
                <a:t>Proof-of- concept at Pitt (select departments)</a:t>
              </a:r>
              <a:endParaRPr sz="1100">
                <a:solidFill>
                  <a:schemeClr val="lt2"/>
                </a:solidFill>
                <a:latin typeface="Average"/>
                <a:ea typeface="Average"/>
                <a:cs typeface="Average"/>
                <a:sym typeface="Average"/>
              </a:endParaRPr>
            </a:p>
            <a:p>
              <a:pPr indent="-155575" lvl="0" marL="114300" rtl="0" algn="l">
                <a:spcBef>
                  <a:spcPts val="0"/>
                </a:spcBef>
                <a:spcAft>
                  <a:spcPts val="0"/>
                </a:spcAft>
                <a:buClr>
                  <a:schemeClr val="lt2"/>
                </a:buClr>
                <a:buSzPts val="1100"/>
                <a:buFont typeface="Average"/>
                <a:buChar char="●"/>
              </a:pPr>
              <a:r>
                <a:rPr lang="en" sz="1100">
                  <a:solidFill>
                    <a:schemeClr val="lt2"/>
                  </a:solidFill>
                  <a:latin typeface="Average"/>
                  <a:ea typeface="Average"/>
                  <a:cs typeface="Average"/>
                  <a:sym typeface="Average"/>
                </a:rPr>
                <a:t>Already landed with Pitt Provost’s Office</a:t>
              </a:r>
              <a:endParaRPr sz="1100">
                <a:solidFill>
                  <a:schemeClr val="lt2"/>
                </a:solidFill>
                <a:latin typeface="Average"/>
                <a:ea typeface="Average"/>
                <a:cs typeface="Average"/>
                <a:sym typeface="Average"/>
              </a:endParaRPr>
            </a:p>
            <a:p>
              <a:pPr indent="-155575" lvl="0" marL="114300" rtl="0" algn="l">
                <a:spcBef>
                  <a:spcPts val="0"/>
                </a:spcBef>
                <a:spcAft>
                  <a:spcPts val="0"/>
                </a:spcAft>
                <a:buClr>
                  <a:schemeClr val="lt2"/>
                </a:buClr>
                <a:buSzPts val="1100"/>
                <a:buFont typeface="Average"/>
                <a:buChar char="●"/>
              </a:pPr>
              <a:r>
                <a:rPr lang="en" sz="1100">
                  <a:solidFill>
                    <a:schemeClr val="lt2"/>
                  </a:solidFill>
                  <a:latin typeface="Average"/>
                  <a:ea typeface="Average"/>
                  <a:cs typeface="Average"/>
                  <a:sym typeface="Average"/>
                </a:rPr>
                <a:t>Finalizing agreement with Kansas State University</a:t>
              </a:r>
              <a:endParaRPr sz="1100">
                <a:solidFill>
                  <a:schemeClr val="lt2"/>
                </a:solidFill>
                <a:latin typeface="Average"/>
                <a:ea typeface="Average"/>
                <a:cs typeface="Average"/>
                <a:sym typeface="Average"/>
              </a:endParaRPr>
            </a:p>
          </p:txBody>
        </p:sp>
      </p:grpSp>
      <p:grpSp>
        <p:nvGrpSpPr>
          <p:cNvPr id="274" name="Google Shape;274;p27"/>
          <p:cNvGrpSpPr/>
          <p:nvPr/>
        </p:nvGrpSpPr>
        <p:grpSpPr>
          <a:xfrm>
            <a:off x="1996025" y="1338900"/>
            <a:ext cx="1541125" cy="2896500"/>
            <a:chOff x="1996025" y="1338900"/>
            <a:chExt cx="1541125" cy="2896500"/>
          </a:xfrm>
        </p:grpSpPr>
        <p:sp>
          <p:nvSpPr>
            <p:cNvPr id="275" name="Google Shape;275;p27"/>
            <p:cNvSpPr/>
            <p:nvPr/>
          </p:nvSpPr>
          <p:spPr>
            <a:xfrm>
              <a:off x="2109750" y="2170200"/>
              <a:ext cx="1427400" cy="803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nvSpPr>
          <p:spPr>
            <a:xfrm>
              <a:off x="2511275" y="2371650"/>
              <a:ext cx="9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1.5 years</a:t>
              </a:r>
              <a:endParaRPr>
                <a:latin typeface="Average"/>
                <a:ea typeface="Average"/>
                <a:cs typeface="Average"/>
                <a:sym typeface="Average"/>
              </a:endParaRPr>
            </a:p>
          </p:txBody>
        </p:sp>
        <p:sp>
          <p:nvSpPr>
            <p:cNvPr id="277" name="Google Shape;277;p27"/>
            <p:cNvSpPr txBox="1"/>
            <p:nvPr/>
          </p:nvSpPr>
          <p:spPr>
            <a:xfrm>
              <a:off x="1996025" y="2973300"/>
              <a:ext cx="1345200" cy="12621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White paper</a:t>
              </a:r>
              <a:endParaRPr>
                <a:solidFill>
                  <a:schemeClr val="lt2"/>
                </a:solidFill>
                <a:latin typeface="Average"/>
                <a:ea typeface="Average"/>
                <a:cs typeface="Average"/>
                <a:sym typeface="Average"/>
              </a:endParaRPr>
            </a:p>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Deployment at Pitt and KSU (all departments)</a:t>
              </a:r>
              <a:endParaRPr>
                <a:solidFill>
                  <a:schemeClr val="lt2"/>
                </a:solidFill>
                <a:latin typeface="Average"/>
                <a:ea typeface="Average"/>
                <a:cs typeface="Average"/>
                <a:sym typeface="Average"/>
              </a:endParaRPr>
            </a:p>
          </p:txBody>
        </p:sp>
        <p:sp>
          <p:nvSpPr>
            <p:cNvPr id="278" name="Google Shape;278;p27"/>
            <p:cNvSpPr txBox="1"/>
            <p:nvPr/>
          </p:nvSpPr>
          <p:spPr>
            <a:xfrm>
              <a:off x="1996025" y="1338900"/>
              <a:ext cx="1238700" cy="8313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Release commercial product</a:t>
              </a:r>
              <a:endParaRPr>
                <a:solidFill>
                  <a:schemeClr val="lt2"/>
                </a:solidFill>
                <a:latin typeface="Average"/>
                <a:ea typeface="Average"/>
                <a:cs typeface="Average"/>
                <a:sym typeface="Average"/>
              </a:endParaRPr>
            </a:p>
          </p:txBody>
        </p:sp>
      </p:grpSp>
      <p:grpSp>
        <p:nvGrpSpPr>
          <p:cNvPr id="279" name="Google Shape;279;p27"/>
          <p:cNvGrpSpPr/>
          <p:nvPr/>
        </p:nvGrpSpPr>
        <p:grpSpPr>
          <a:xfrm>
            <a:off x="3263750" y="1123500"/>
            <a:ext cx="1609900" cy="2681100"/>
            <a:chOff x="3263750" y="1123500"/>
            <a:chExt cx="1609900" cy="2681100"/>
          </a:xfrm>
        </p:grpSpPr>
        <p:sp>
          <p:nvSpPr>
            <p:cNvPr id="280" name="Google Shape;280;p27"/>
            <p:cNvSpPr/>
            <p:nvPr/>
          </p:nvSpPr>
          <p:spPr>
            <a:xfrm>
              <a:off x="3350850" y="2170200"/>
              <a:ext cx="1522800" cy="803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nvSpPr>
          <p:spPr>
            <a:xfrm>
              <a:off x="3752375" y="2371650"/>
              <a:ext cx="9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2</a:t>
              </a:r>
              <a:r>
                <a:rPr lang="en">
                  <a:latin typeface="Average"/>
                  <a:ea typeface="Average"/>
                  <a:cs typeface="Average"/>
                  <a:sym typeface="Average"/>
                </a:rPr>
                <a:t> years</a:t>
              </a:r>
              <a:endParaRPr>
                <a:latin typeface="Average"/>
                <a:ea typeface="Average"/>
                <a:cs typeface="Average"/>
                <a:sym typeface="Average"/>
              </a:endParaRPr>
            </a:p>
          </p:txBody>
        </p:sp>
        <p:sp>
          <p:nvSpPr>
            <p:cNvPr id="282" name="Google Shape;282;p27"/>
            <p:cNvSpPr txBox="1"/>
            <p:nvPr/>
          </p:nvSpPr>
          <p:spPr>
            <a:xfrm>
              <a:off x="3263750" y="2973300"/>
              <a:ext cx="1381500" cy="8313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5 universities</a:t>
              </a:r>
              <a:r>
                <a:rPr lang="en">
                  <a:solidFill>
                    <a:schemeClr val="lt2"/>
                  </a:solidFill>
                  <a:latin typeface="Average"/>
                  <a:ea typeface="Average"/>
                  <a:cs typeface="Average"/>
                  <a:sym typeface="Average"/>
                </a:rPr>
                <a:t> (50k students, 750 teachers)</a:t>
              </a:r>
              <a:endParaRPr>
                <a:solidFill>
                  <a:schemeClr val="lt2"/>
                </a:solidFill>
                <a:latin typeface="Average"/>
                <a:ea typeface="Average"/>
                <a:cs typeface="Average"/>
                <a:sym typeface="Average"/>
              </a:endParaRPr>
            </a:p>
          </p:txBody>
        </p:sp>
        <p:sp>
          <p:nvSpPr>
            <p:cNvPr id="283" name="Google Shape;283;p27"/>
            <p:cNvSpPr txBox="1"/>
            <p:nvPr/>
          </p:nvSpPr>
          <p:spPr>
            <a:xfrm>
              <a:off x="3263750" y="1123500"/>
              <a:ext cx="1238700" cy="10467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Features for other educational stakeholders</a:t>
              </a:r>
              <a:endParaRPr>
                <a:solidFill>
                  <a:schemeClr val="lt2"/>
                </a:solidFill>
                <a:latin typeface="Average"/>
                <a:ea typeface="Average"/>
                <a:cs typeface="Average"/>
                <a:sym typeface="Average"/>
              </a:endParaRPr>
            </a:p>
          </p:txBody>
        </p:sp>
      </p:grpSp>
      <p:grpSp>
        <p:nvGrpSpPr>
          <p:cNvPr id="284" name="Google Shape;284;p27"/>
          <p:cNvGrpSpPr/>
          <p:nvPr/>
        </p:nvGrpSpPr>
        <p:grpSpPr>
          <a:xfrm>
            <a:off x="4608950" y="1338900"/>
            <a:ext cx="1609900" cy="2465700"/>
            <a:chOff x="4608950" y="1338900"/>
            <a:chExt cx="1609900" cy="2465700"/>
          </a:xfrm>
        </p:grpSpPr>
        <p:sp>
          <p:nvSpPr>
            <p:cNvPr id="285" name="Google Shape;285;p27"/>
            <p:cNvSpPr/>
            <p:nvPr/>
          </p:nvSpPr>
          <p:spPr>
            <a:xfrm>
              <a:off x="4696050" y="2170200"/>
              <a:ext cx="1522800" cy="803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txBox="1"/>
            <p:nvPr/>
          </p:nvSpPr>
          <p:spPr>
            <a:xfrm>
              <a:off x="5097575" y="2371650"/>
              <a:ext cx="9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3</a:t>
              </a:r>
              <a:r>
                <a:rPr lang="en">
                  <a:latin typeface="Average"/>
                  <a:ea typeface="Average"/>
                  <a:cs typeface="Average"/>
                  <a:sym typeface="Average"/>
                </a:rPr>
                <a:t> years</a:t>
              </a:r>
              <a:endParaRPr>
                <a:latin typeface="Average"/>
                <a:ea typeface="Average"/>
                <a:cs typeface="Average"/>
                <a:sym typeface="Average"/>
              </a:endParaRPr>
            </a:p>
          </p:txBody>
        </p:sp>
        <p:sp>
          <p:nvSpPr>
            <p:cNvPr id="287" name="Google Shape;287;p27"/>
            <p:cNvSpPr txBox="1"/>
            <p:nvPr/>
          </p:nvSpPr>
          <p:spPr>
            <a:xfrm>
              <a:off x="4608950" y="2973300"/>
              <a:ext cx="1463700" cy="8313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15</a:t>
              </a:r>
              <a:r>
                <a:rPr lang="en">
                  <a:solidFill>
                    <a:schemeClr val="lt2"/>
                  </a:solidFill>
                  <a:latin typeface="Average"/>
                  <a:ea typeface="Average"/>
                  <a:cs typeface="Average"/>
                  <a:sym typeface="Average"/>
                </a:rPr>
                <a:t> universities</a:t>
              </a:r>
              <a:r>
                <a:rPr lang="en">
                  <a:solidFill>
                    <a:schemeClr val="lt2"/>
                  </a:solidFill>
                  <a:latin typeface="Average"/>
                  <a:ea typeface="Average"/>
                  <a:cs typeface="Average"/>
                  <a:sym typeface="Average"/>
                </a:rPr>
                <a:t> (150k students,  2,250 teachers)</a:t>
              </a:r>
              <a:endParaRPr>
                <a:solidFill>
                  <a:schemeClr val="lt2"/>
                </a:solidFill>
                <a:latin typeface="Average"/>
                <a:ea typeface="Average"/>
                <a:cs typeface="Average"/>
                <a:sym typeface="Average"/>
              </a:endParaRPr>
            </a:p>
          </p:txBody>
        </p:sp>
        <p:sp>
          <p:nvSpPr>
            <p:cNvPr id="288" name="Google Shape;288;p27"/>
            <p:cNvSpPr txBox="1"/>
            <p:nvPr/>
          </p:nvSpPr>
          <p:spPr>
            <a:xfrm>
              <a:off x="4608950" y="1338900"/>
              <a:ext cx="1316100" cy="831300"/>
            </a:xfrm>
            <a:prstGeom prst="rect">
              <a:avLst/>
            </a:prstGeom>
            <a:noFill/>
            <a:ln>
              <a:noFill/>
            </a:ln>
          </p:spPr>
          <p:txBody>
            <a:bodyPr anchorCtr="0" anchor="t" bIns="91425" lIns="91425" spcFirstLastPara="1" rIns="91425" wrap="square" tIns="91425">
              <a:spAutoFit/>
            </a:bodyPr>
            <a:lstStyle/>
            <a:p>
              <a:pPr indent="-174625" lvl="0" marL="114300" rtl="0" algn="l">
                <a:spcBef>
                  <a:spcPts val="0"/>
                </a:spcBef>
                <a:spcAft>
                  <a:spcPts val="0"/>
                </a:spcAft>
                <a:buClr>
                  <a:schemeClr val="lt2"/>
                </a:buClr>
                <a:buSzPts val="1400"/>
                <a:buFont typeface="Average"/>
                <a:buChar char="●"/>
              </a:pPr>
              <a:r>
                <a:rPr lang="en">
                  <a:solidFill>
                    <a:schemeClr val="lt2"/>
                  </a:solidFill>
                  <a:latin typeface="Average"/>
                  <a:ea typeface="Average"/>
                  <a:cs typeface="Average"/>
                  <a:sym typeface="Average"/>
                </a:rPr>
                <a:t>Premium feature development</a:t>
              </a:r>
              <a:endParaRPr>
                <a:solidFill>
                  <a:schemeClr val="lt2"/>
                </a:solidFill>
                <a:latin typeface="Average"/>
                <a:ea typeface="Average"/>
                <a:cs typeface="Average"/>
                <a:sym typeface="Average"/>
              </a:endParaRPr>
            </a:p>
          </p:txBody>
        </p:sp>
      </p:grpSp>
      <p:grpSp>
        <p:nvGrpSpPr>
          <p:cNvPr id="289" name="Google Shape;289;p27"/>
          <p:cNvGrpSpPr/>
          <p:nvPr/>
        </p:nvGrpSpPr>
        <p:grpSpPr>
          <a:xfrm>
            <a:off x="5851150" y="0"/>
            <a:ext cx="3261700" cy="4762250"/>
            <a:chOff x="5851150" y="0"/>
            <a:chExt cx="3261700" cy="4762250"/>
          </a:xfrm>
        </p:grpSpPr>
        <p:sp>
          <p:nvSpPr>
            <p:cNvPr id="290" name="Google Shape;290;p27"/>
            <p:cNvSpPr/>
            <p:nvPr/>
          </p:nvSpPr>
          <p:spPr>
            <a:xfrm rot="-2699042">
              <a:off x="6326406" y="1147926"/>
              <a:ext cx="1522684" cy="803132"/>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91" name="Google Shape;291;p27"/>
            <p:cNvSpPr txBox="1"/>
            <p:nvPr/>
          </p:nvSpPr>
          <p:spPr>
            <a:xfrm>
              <a:off x="6585250" y="1316925"/>
              <a:ext cx="100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Institution Expansion</a:t>
              </a:r>
              <a:endParaRPr sz="1100">
                <a:latin typeface="Average"/>
                <a:ea typeface="Average"/>
                <a:cs typeface="Average"/>
                <a:sym typeface="Average"/>
              </a:endParaRPr>
            </a:p>
          </p:txBody>
        </p:sp>
        <p:sp>
          <p:nvSpPr>
            <p:cNvPr id="292" name="Google Shape;292;p27"/>
            <p:cNvSpPr/>
            <p:nvPr/>
          </p:nvSpPr>
          <p:spPr>
            <a:xfrm rot="2700000">
              <a:off x="6326248" y="3192584"/>
              <a:ext cx="1522684" cy="803132"/>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txBox="1"/>
            <p:nvPr/>
          </p:nvSpPr>
          <p:spPr>
            <a:xfrm>
              <a:off x="7632475" y="406775"/>
              <a:ext cx="13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College-prep high schools</a:t>
              </a:r>
              <a:endParaRPr>
                <a:solidFill>
                  <a:schemeClr val="lt2"/>
                </a:solidFill>
                <a:latin typeface="Average"/>
                <a:ea typeface="Average"/>
                <a:cs typeface="Average"/>
                <a:sym typeface="Average"/>
              </a:endParaRPr>
            </a:p>
          </p:txBody>
        </p:sp>
        <p:sp>
          <p:nvSpPr>
            <p:cNvPr id="294" name="Google Shape;294;p27"/>
            <p:cNvSpPr txBox="1"/>
            <p:nvPr/>
          </p:nvSpPr>
          <p:spPr>
            <a:xfrm>
              <a:off x="7633975" y="4146650"/>
              <a:ext cx="139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International Universities</a:t>
              </a:r>
              <a:endParaRPr>
                <a:solidFill>
                  <a:schemeClr val="lt2"/>
                </a:solidFill>
                <a:latin typeface="Average"/>
                <a:ea typeface="Average"/>
                <a:cs typeface="Average"/>
                <a:sym typeface="Average"/>
              </a:endParaRPr>
            </a:p>
          </p:txBody>
        </p:sp>
        <p:sp>
          <p:nvSpPr>
            <p:cNvPr id="295" name="Google Shape;295;p27"/>
            <p:cNvSpPr txBox="1"/>
            <p:nvPr/>
          </p:nvSpPr>
          <p:spPr>
            <a:xfrm>
              <a:off x="6604825" y="3317100"/>
              <a:ext cx="12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Average"/>
                  <a:ea typeface="Average"/>
                  <a:cs typeface="Average"/>
                  <a:sym typeface="Average"/>
                </a:rPr>
                <a:t>International</a:t>
              </a:r>
              <a:r>
                <a:rPr lang="en" sz="1200">
                  <a:latin typeface="Average"/>
                  <a:ea typeface="Average"/>
                  <a:cs typeface="Average"/>
                  <a:sym typeface="Average"/>
                </a:rPr>
                <a:t> Expansion</a:t>
              </a:r>
              <a:endParaRPr sz="1200">
                <a:latin typeface="Average"/>
                <a:ea typeface="Average"/>
                <a:cs typeface="Average"/>
                <a:sym typeface="Average"/>
              </a:endParaRPr>
            </a:p>
          </p:txBody>
        </p:sp>
        <p:sp>
          <p:nvSpPr>
            <p:cNvPr id="296" name="Google Shape;296;p27"/>
            <p:cNvSpPr/>
            <p:nvPr/>
          </p:nvSpPr>
          <p:spPr>
            <a:xfrm>
              <a:off x="6002450" y="2170200"/>
              <a:ext cx="1835400" cy="803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txBox="1"/>
            <p:nvPr/>
          </p:nvSpPr>
          <p:spPr>
            <a:xfrm>
              <a:off x="6327775" y="2371638"/>
              <a:ext cx="9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4</a:t>
              </a:r>
              <a:r>
                <a:rPr lang="en">
                  <a:latin typeface="Average"/>
                  <a:ea typeface="Average"/>
                  <a:cs typeface="Average"/>
                  <a:sym typeface="Average"/>
                </a:rPr>
                <a:t> years</a:t>
              </a:r>
              <a:endParaRPr>
                <a:latin typeface="Average"/>
                <a:ea typeface="Average"/>
                <a:cs typeface="Average"/>
                <a:sym typeface="Average"/>
              </a:endParaRPr>
            </a:p>
          </p:txBody>
        </p:sp>
        <p:sp>
          <p:nvSpPr>
            <p:cNvPr id="298" name="Google Shape;298;p27"/>
            <p:cNvSpPr txBox="1"/>
            <p:nvPr/>
          </p:nvSpPr>
          <p:spPr>
            <a:xfrm>
              <a:off x="6976275" y="2310150"/>
              <a:ext cx="100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Content Expansion</a:t>
              </a:r>
              <a:endParaRPr sz="1100">
                <a:latin typeface="Average"/>
                <a:ea typeface="Average"/>
                <a:cs typeface="Average"/>
                <a:sym typeface="Average"/>
              </a:endParaRPr>
            </a:p>
          </p:txBody>
        </p:sp>
        <p:sp>
          <p:nvSpPr>
            <p:cNvPr id="299" name="Google Shape;299;p27"/>
            <p:cNvSpPr txBox="1"/>
            <p:nvPr/>
          </p:nvSpPr>
          <p:spPr>
            <a:xfrm>
              <a:off x="7837850" y="1940700"/>
              <a:ext cx="127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verage"/>
                  <a:ea typeface="Average"/>
                  <a:cs typeface="Average"/>
                  <a:sym typeface="Average"/>
                </a:rPr>
                <a:t>Partnerships with educational content companies</a:t>
              </a:r>
              <a:endParaRPr>
                <a:solidFill>
                  <a:schemeClr val="lt2"/>
                </a:solidFill>
                <a:latin typeface="Average"/>
                <a:ea typeface="Average"/>
                <a:cs typeface="Average"/>
                <a:sym typeface="Average"/>
              </a:endParaRPr>
            </a:p>
          </p:txBody>
        </p:sp>
        <p:sp>
          <p:nvSpPr>
            <p:cNvPr id="300" name="Google Shape;300;p27"/>
            <p:cNvSpPr txBox="1"/>
            <p:nvPr/>
          </p:nvSpPr>
          <p:spPr>
            <a:xfrm>
              <a:off x="5851150" y="0"/>
              <a:ext cx="222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6"/>
                  </a:solidFill>
                  <a:latin typeface="Average"/>
                  <a:ea typeface="Average"/>
                  <a:cs typeface="Average"/>
                  <a:sym typeface="Average"/>
                </a:rPr>
                <a:t>CRITICAL MASS</a:t>
              </a:r>
              <a:endParaRPr b="1" sz="2000">
                <a:solidFill>
                  <a:schemeClr val="accent6"/>
                </a:solidFill>
                <a:latin typeface="Average"/>
                <a:ea typeface="Average"/>
                <a:cs typeface="Average"/>
                <a:sym typeface="Averag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296338" y="307250"/>
            <a:ext cx="8520600" cy="91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800">
                <a:latin typeface="Average"/>
                <a:ea typeface="Average"/>
                <a:cs typeface="Average"/>
                <a:sym typeface="Average"/>
              </a:rPr>
              <a:t>Transcripts no longer suffice;</a:t>
            </a:r>
            <a:endParaRPr sz="4800">
              <a:latin typeface="Average"/>
              <a:ea typeface="Average"/>
              <a:cs typeface="Average"/>
              <a:sym typeface="Average"/>
            </a:endParaRPr>
          </a:p>
        </p:txBody>
      </p:sp>
      <p:sp>
        <p:nvSpPr>
          <p:cNvPr id="306" name="Google Shape;306;p28"/>
          <p:cNvSpPr txBox="1"/>
          <p:nvPr>
            <p:ph idx="1" type="body"/>
          </p:nvPr>
        </p:nvSpPr>
        <p:spPr>
          <a:xfrm>
            <a:off x="327050" y="1220775"/>
            <a:ext cx="8520600" cy="3148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4800">
                <a:solidFill>
                  <a:schemeClr val="dk1"/>
                </a:solidFill>
              </a:rPr>
              <a:t>i</a:t>
            </a:r>
            <a:r>
              <a:rPr lang="en" sz="4800">
                <a:solidFill>
                  <a:schemeClr val="dk1"/>
                </a:solidFill>
              </a:rPr>
              <a:t>t’s time to go</a:t>
            </a:r>
            <a:br>
              <a:rPr lang="en" sz="4800">
                <a:solidFill>
                  <a:schemeClr val="dk1"/>
                </a:solidFill>
              </a:rPr>
            </a:br>
            <a:br>
              <a:rPr lang="en">
                <a:solidFill>
                  <a:schemeClr val="dk1"/>
                </a:solidFill>
              </a:rPr>
            </a:br>
            <a:r>
              <a:rPr b="1" lang="en" sz="7200">
                <a:solidFill>
                  <a:schemeClr val="dk1"/>
                </a:solidFill>
              </a:rPr>
              <a:t>BeyondTranscripts</a:t>
            </a:r>
            <a:endParaRPr b="1" sz="7200">
              <a:solidFill>
                <a:schemeClr val="dk1"/>
              </a:solidFill>
            </a:endParaRPr>
          </a:p>
        </p:txBody>
      </p:sp>
      <p:sp>
        <p:nvSpPr>
          <p:cNvPr id="307" name="Google Shape;307;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SLIDES</a:t>
            </a:r>
            <a:endParaRPr/>
          </a:p>
        </p:txBody>
      </p:sp>
      <p:sp>
        <p:nvSpPr>
          <p:cNvPr id="313" name="Google Shape;31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14" name="Google Shape;314;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t/>
            </a:r>
            <a:endParaRPr/>
          </a:p>
        </p:txBody>
      </p:sp>
      <p:sp>
        <p:nvSpPr>
          <p:cNvPr id="320" name="Google Shape;32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t>16.6 million students (2019), 40% drop out, 28% of that due to academic disqualification, average tuition is $22,698 → $42.2 billion, 5300 colleges/universities → $7,962,287.09 lost per university per year on tuition (conservative, what if they are freshmen? Then the university potentially loses more on that student) (and universities spend on student retention)</a:t>
            </a:r>
            <a:endParaRPr b="1"/>
          </a:p>
          <a:p>
            <a:pPr indent="0" lvl="0" marL="0" rtl="0" algn="l">
              <a:spcBef>
                <a:spcPts val="1200"/>
              </a:spcBef>
              <a:spcAft>
                <a:spcPts val="0"/>
              </a:spcAft>
              <a:buNone/>
            </a:pPr>
            <a:r>
              <a:rPr lang="en"/>
              <a:t>No standard analytic tool to track student progression as they complete the major (aside from transcripts)</a:t>
            </a:r>
            <a:endParaRPr/>
          </a:p>
          <a:p>
            <a:pPr indent="0" lvl="0" marL="0" rtl="0" algn="l">
              <a:spcBef>
                <a:spcPts val="1200"/>
              </a:spcBef>
              <a:spcAft>
                <a:spcPts val="0"/>
              </a:spcAft>
              <a:buNone/>
            </a:pPr>
            <a:r>
              <a:rPr lang="en"/>
              <a:t>Focus on prestige/rank, and the costs associated with that</a:t>
            </a:r>
            <a:endParaRPr/>
          </a:p>
          <a:p>
            <a:pPr indent="0" lvl="0" marL="0" rtl="0" algn="l">
              <a:spcBef>
                <a:spcPts val="1200"/>
              </a:spcBef>
              <a:spcAft>
                <a:spcPts val="0"/>
              </a:spcAft>
              <a:buNone/>
            </a:pPr>
            <a:r>
              <a:rPr lang="en"/>
              <a:t>Maybe focus on Time To Degree instead,</a:t>
            </a:r>
            <a:endParaRPr/>
          </a:p>
          <a:p>
            <a:pPr indent="0" lvl="0" marL="0" rtl="0" algn="l">
              <a:spcBef>
                <a:spcPts val="1200"/>
              </a:spcBef>
              <a:spcAft>
                <a:spcPts val="0"/>
              </a:spcAft>
              <a:buNone/>
            </a:pPr>
            <a:r>
              <a:rPr lang="en"/>
              <a:t>We first focus on (low-hanging fruit): Better advising?  Better instructor adaptability? (which then leads to better things)</a:t>
            </a:r>
            <a:endParaRPr/>
          </a:p>
          <a:p>
            <a:pPr indent="0" lvl="0" marL="0" rtl="0" algn="l">
              <a:spcBef>
                <a:spcPts val="1200"/>
              </a:spcBef>
              <a:spcAft>
                <a:spcPts val="1200"/>
              </a:spcAft>
              <a:buNone/>
            </a:pPr>
            <a:r>
              <a:rPr lang="en"/>
              <a:t>Articulate possible ideal outcomes, and contrast that with where we are now, then how do we get there</a:t>
            </a:r>
            <a:endParaRPr/>
          </a:p>
        </p:txBody>
      </p:sp>
      <p:sp>
        <p:nvSpPr>
          <p:cNvPr id="321" name="Google Shape;321;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t/>
            </a:r>
            <a:endParaRPr/>
          </a:p>
        </p:txBody>
      </p:sp>
      <p:sp>
        <p:nvSpPr>
          <p:cNvPr id="327" name="Google Shape;32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5"/>
                </a:solidFill>
              </a:rPr>
              <a:t>Financial</a:t>
            </a:r>
            <a:r>
              <a:rPr b="1" lang="en"/>
              <a:t>: </a:t>
            </a:r>
            <a:r>
              <a:rPr b="1" lang="en"/>
              <a:t>16.6 million students per year pay $40B of tuition</a:t>
            </a:r>
            <a:endParaRPr b="1"/>
          </a:p>
          <a:p>
            <a:pPr indent="457200" lvl="0" marL="0" rtl="0" algn="l">
              <a:spcBef>
                <a:spcPts val="1200"/>
              </a:spcBef>
              <a:spcAft>
                <a:spcPts val="0"/>
              </a:spcAft>
              <a:buNone/>
            </a:pPr>
            <a:r>
              <a:rPr b="1" lang="en"/>
              <a:t>BUT 40% drop out…   $8B lost per year</a:t>
            </a:r>
            <a:endParaRPr b="1">
              <a:solidFill>
                <a:srgbClr val="EA9999"/>
              </a:solidFill>
            </a:endParaRPr>
          </a:p>
          <a:p>
            <a:pPr indent="0" lvl="0" marL="0" rtl="0" algn="l">
              <a:spcBef>
                <a:spcPts val="1200"/>
              </a:spcBef>
              <a:spcAft>
                <a:spcPts val="0"/>
              </a:spcAft>
              <a:buNone/>
            </a:pPr>
            <a:r>
              <a:rPr b="1" lang="en">
                <a:solidFill>
                  <a:schemeClr val="accent5"/>
                </a:solidFill>
              </a:rPr>
              <a:t>Human</a:t>
            </a:r>
            <a:r>
              <a:rPr b="1" lang="en"/>
              <a:t>: </a:t>
            </a:r>
            <a:r>
              <a:rPr b="1" lang="en"/>
              <a:t>40% drop out, 28% of that due to academic disqualification</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lang="en">
                <a:solidFill>
                  <a:srgbClr val="93C47D"/>
                </a:solidFill>
              </a:rPr>
              <a:t>Until today</a:t>
            </a:r>
            <a:r>
              <a:rPr lang="en"/>
              <a:t>: n</a:t>
            </a:r>
            <a:r>
              <a:rPr lang="en"/>
              <a:t>o standard analytic </a:t>
            </a:r>
            <a:r>
              <a:rPr lang="en">
                <a:solidFill>
                  <a:schemeClr val="accent5"/>
                </a:solidFill>
              </a:rPr>
              <a:t>tool</a:t>
            </a:r>
            <a:r>
              <a:rPr lang="en"/>
              <a:t> to track student </a:t>
            </a:r>
            <a:r>
              <a:rPr lang="en">
                <a:solidFill>
                  <a:schemeClr val="accent5"/>
                </a:solidFill>
              </a:rPr>
              <a:t>progression</a:t>
            </a:r>
            <a:endParaRPr/>
          </a:p>
        </p:txBody>
      </p:sp>
      <p:sp>
        <p:nvSpPr>
          <p:cNvPr id="328" name="Google Shape;328;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4"/>
          <p:cNvPicPr preferRelativeResize="0"/>
          <p:nvPr/>
        </p:nvPicPr>
        <p:blipFill>
          <a:blip r:embed="rId3">
            <a:alphaModFix/>
          </a:blip>
          <a:stretch>
            <a:fillRect/>
          </a:stretch>
        </p:blipFill>
        <p:spPr>
          <a:xfrm>
            <a:off x="0" y="0"/>
            <a:ext cx="3058026" cy="2040075"/>
          </a:xfrm>
          <a:prstGeom prst="rect">
            <a:avLst/>
          </a:prstGeom>
          <a:noFill/>
          <a:ln>
            <a:noFill/>
          </a:ln>
        </p:spPr>
      </p:pic>
      <p:pic>
        <p:nvPicPr>
          <p:cNvPr id="67" name="Google Shape;67;p14"/>
          <p:cNvPicPr preferRelativeResize="0"/>
          <p:nvPr/>
        </p:nvPicPr>
        <p:blipFill rotWithShape="1">
          <a:blip r:embed="rId4">
            <a:alphaModFix/>
          </a:blip>
          <a:srcRect b="0" l="21838" r="0" t="0"/>
          <a:stretch/>
        </p:blipFill>
        <p:spPr>
          <a:xfrm>
            <a:off x="1083875" y="564675"/>
            <a:ext cx="2390275" cy="2007075"/>
          </a:xfrm>
          <a:prstGeom prst="rect">
            <a:avLst/>
          </a:prstGeom>
          <a:noFill/>
          <a:ln>
            <a:noFill/>
          </a:ln>
        </p:spPr>
      </p:pic>
      <p:pic>
        <p:nvPicPr>
          <p:cNvPr id="68" name="Google Shape;68;p14"/>
          <p:cNvPicPr preferRelativeResize="0"/>
          <p:nvPr/>
        </p:nvPicPr>
        <p:blipFill rotWithShape="1">
          <a:blip r:embed="rId5">
            <a:alphaModFix/>
          </a:blip>
          <a:srcRect b="0" l="30709" r="0" t="0"/>
          <a:stretch/>
        </p:blipFill>
        <p:spPr>
          <a:xfrm>
            <a:off x="2385450" y="1553600"/>
            <a:ext cx="2158050" cy="2076350"/>
          </a:xfrm>
          <a:prstGeom prst="rect">
            <a:avLst/>
          </a:prstGeom>
          <a:noFill/>
          <a:ln>
            <a:noFill/>
          </a:ln>
        </p:spPr>
      </p:pic>
      <p:pic>
        <p:nvPicPr>
          <p:cNvPr id="69" name="Google Shape;69;p14"/>
          <p:cNvPicPr preferRelativeResize="0"/>
          <p:nvPr/>
        </p:nvPicPr>
        <p:blipFill rotWithShape="1">
          <a:blip r:embed="rId6">
            <a:alphaModFix/>
          </a:blip>
          <a:srcRect b="0" l="32425" r="16934" t="0"/>
          <a:stretch/>
        </p:blipFill>
        <p:spPr>
          <a:xfrm>
            <a:off x="3604825" y="2679650"/>
            <a:ext cx="2622551" cy="2463850"/>
          </a:xfrm>
          <a:prstGeom prst="rect">
            <a:avLst/>
          </a:prstGeom>
          <a:noFill/>
          <a:ln>
            <a:noFill/>
          </a:ln>
        </p:spPr>
      </p:pic>
      <p:pic>
        <p:nvPicPr>
          <p:cNvPr id="70" name="Google Shape;70;p14"/>
          <p:cNvPicPr preferRelativeResize="0"/>
          <p:nvPr/>
        </p:nvPicPr>
        <p:blipFill>
          <a:blip r:embed="rId7">
            <a:alphaModFix/>
          </a:blip>
          <a:stretch>
            <a:fillRect/>
          </a:stretch>
        </p:blipFill>
        <p:spPr>
          <a:xfrm>
            <a:off x="3238500" y="904875"/>
            <a:ext cx="5905500" cy="3333750"/>
          </a:xfrm>
          <a:prstGeom prst="rect">
            <a:avLst/>
          </a:prstGeom>
          <a:noFill/>
          <a:ln>
            <a:noFill/>
          </a:ln>
        </p:spPr>
      </p:pic>
      <p:pic>
        <p:nvPicPr>
          <p:cNvPr id="71" name="Google Shape;71;p14"/>
          <p:cNvPicPr preferRelativeResize="0"/>
          <p:nvPr/>
        </p:nvPicPr>
        <p:blipFill>
          <a:blip r:embed="rId8">
            <a:alphaModFix/>
          </a:blip>
          <a:stretch>
            <a:fillRect/>
          </a:stretch>
        </p:blipFill>
        <p:spPr>
          <a:xfrm>
            <a:off x="583390" y="0"/>
            <a:ext cx="7977221"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PROBLEM</a:t>
            </a:r>
            <a:endParaRPr/>
          </a:p>
        </p:txBody>
      </p:sp>
      <p:sp>
        <p:nvSpPr>
          <p:cNvPr id="334" name="Google Shape;33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Student Retention: </a:t>
            </a:r>
            <a:r>
              <a:rPr b="1" lang="en"/>
              <a:t>16.6 million students (2019), 40% drop out, 28% of that (total ~11%) due to academic disqualification every year, 1.9 million students total</a:t>
            </a:r>
            <a:endParaRPr b="1"/>
          </a:p>
          <a:p>
            <a:pPr indent="0" lvl="0" marL="0" rtl="0" algn="l">
              <a:spcBef>
                <a:spcPts val="1200"/>
              </a:spcBef>
              <a:spcAft>
                <a:spcPts val="0"/>
              </a:spcAft>
              <a:buNone/>
            </a:pPr>
            <a:r>
              <a:rPr b="1" lang="en"/>
              <a:t>Universities lose out: tuition, ranking, federal funding, alumni donations, and spending extra on student retention</a:t>
            </a:r>
            <a:endParaRPr b="1"/>
          </a:p>
          <a:p>
            <a:pPr indent="0" lvl="0" marL="0" rtl="0" algn="l">
              <a:spcBef>
                <a:spcPts val="1200"/>
              </a:spcBef>
              <a:spcAft>
                <a:spcPts val="0"/>
              </a:spcAft>
              <a:buNone/>
            </a:pPr>
            <a:r>
              <a:rPr b="1" lang="en"/>
              <a:t>Students lose out: Dropping out means wasted tuition/student debt, and lose out on 32,000 extra salary</a:t>
            </a:r>
            <a:endParaRPr b="1"/>
          </a:p>
          <a:p>
            <a:pPr indent="0" lvl="0" marL="0" rtl="0" algn="l">
              <a:spcBef>
                <a:spcPts val="1200"/>
              </a:spcBef>
              <a:spcAft>
                <a:spcPts val="1200"/>
              </a:spcAft>
              <a:buNone/>
            </a:pPr>
            <a:r>
              <a:rPr b="1" lang="en"/>
              <a:t>No automatic recommendation tool that analyzes course content information, instructors cannot gauge how prepared students are for upcoming assessments, especially if they teach many classes or teach large classes</a:t>
            </a:r>
            <a:endParaRPr b="1"/>
          </a:p>
        </p:txBody>
      </p:sp>
      <p:sp>
        <p:nvSpPr>
          <p:cNvPr id="335" name="Google Shape;335;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idx="1" type="body"/>
          </p:nvPr>
        </p:nvSpPr>
        <p:spPr>
          <a:xfrm>
            <a:off x="0" y="661175"/>
            <a:ext cx="9144000" cy="1497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944"/>
              <a:t>Student Retention:</a:t>
            </a:r>
            <a:endParaRPr b="1" sz="7944"/>
          </a:p>
          <a:p>
            <a:pPr indent="-330200" lvl="0" marL="457200" rtl="0" algn="l">
              <a:lnSpc>
                <a:spcPct val="115000"/>
              </a:lnSpc>
              <a:spcBef>
                <a:spcPts val="1200"/>
              </a:spcBef>
              <a:spcAft>
                <a:spcPts val="0"/>
              </a:spcAft>
              <a:buSzPct val="88888"/>
              <a:buChar char="●"/>
            </a:pPr>
            <a:r>
              <a:rPr lang="en" sz="7200"/>
              <a:t>Out of </a:t>
            </a:r>
            <a:r>
              <a:rPr lang="en" sz="7200"/>
              <a:t>16.6 million students, 40% dropped out (2019)</a:t>
            </a:r>
            <a:endParaRPr sz="7200"/>
          </a:p>
          <a:p>
            <a:pPr indent="-330200" lvl="0" marL="457200" rtl="0" algn="l">
              <a:lnSpc>
                <a:spcPct val="115000"/>
              </a:lnSpc>
              <a:spcBef>
                <a:spcPts val="200"/>
              </a:spcBef>
              <a:spcAft>
                <a:spcPts val="0"/>
              </a:spcAft>
              <a:buSzPct val="88888"/>
              <a:buChar char="●"/>
            </a:pPr>
            <a:r>
              <a:rPr lang="en" sz="7200"/>
              <a:t>28% drop out every year due to academic disqualification </a:t>
            </a:r>
            <a:r>
              <a:rPr lang="en" sz="7200" u="sng"/>
              <a:t>(1.9 million students)</a:t>
            </a:r>
            <a:endParaRPr sz="7200" u="sng"/>
          </a:p>
          <a:p>
            <a:pPr indent="-342900" lvl="0" marL="457200" rtl="0" algn="l">
              <a:lnSpc>
                <a:spcPct val="115000"/>
              </a:lnSpc>
              <a:spcBef>
                <a:spcPts val="200"/>
              </a:spcBef>
              <a:spcAft>
                <a:spcPts val="0"/>
              </a:spcAft>
              <a:buSzPct val="100000"/>
              <a:buChar char="●"/>
            </a:pPr>
            <a:r>
              <a:rPr lang="en" sz="7200"/>
              <a:t>Each university in the USA misses out on </a:t>
            </a:r>
            <a:r>
              <a:rPr lang="en" sz="7200" u="sng"/>
              <a:t>$8 million per year</a:t>
            </a:r>
            <a:r>
              <a:rPr lang="en" sz="7200"/>
              <a:t> </a:t>
            </a:r>
            <a:r>
              <a:rPr lang="en" sz="7200"/>
              <a:t>from student drop out</a:t>
            </a:r>
            <a:endParaRPr sz="7200"/>
          </a:p>
          <a:p>
            <a:pPr indent="0" lvl="0" marL="0" rtl="0" algn="l">
              <a:spcBef>
                <a:spcPts val="200"/>
              </a:spcBef>
              <a:spcAft>
                <a:spcPts val="0"/>
              </a:spcAft>
              <a:buNone/>
            </a:pPr>
            <a:r>
              <a:t/>
            </a:r>
            <a:endParaRPr/>
          </a:p>
          <a:p>
            <a:pPr indent="0" lvl="0" marL="0" rtl="0" algn="l">
              <a:spcBef>
                <a:spcPts val="1200"/>
              </a:spcBef>
              <a:spcAft>
                <a:spcPts val="1200"/>
              </a:spcAft>
              <a:buNone/>
            </a:pPr>
            <a:r>
              <a:t/>
            </a:r>
            <a:endParaRPr/>
          </a:p>
        </p:txBody>
      </p:sp>
      <p:sp>
        <p:nvSpPr>
          <p:cNvPr id="341" name="Google Shape;341;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33"/>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PROBLEM</a:t>
            </a:r>
            <a:endParaRPr/>
          </a:p>
        </p:txBody>
      </p:sp>
      <p:sp>
        <p:nvSpPr>
          <p:cNvPr id="343" name="Google Shape;343;p33"/>
          <p:cNvSpPr txBox="1"/>
          <p:nvPr/>
        </p:nvSpPr>
        <p:spPr>
          <a:xfrm>
            <a:off x="0" y="2059950"/>
            <a:ext cx="9144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accent3"/>
                </a:solidFill>
                <a:latin typeface="Average"/>
                <a:ea typeface="Average"/>
                <a:cs typeface="Average"/>
                <a:sym typeface="Average"/>
              </a:rPr>
              <a:t>Universities LOSE:</a:t>
            </a:r>
            <a:endParaRPr sz="2000">
              <a:solidFill>
                <a:schemeClr val="accent3"/>
              </a:solidFill>
              <a:latin typeface="Average"/>
              <a:ea typeface="Average"/>
              <a:cs typeface="Average"/>
              <a:sym typeface="Average"/>
            </a:endParaRPr>
          </a:p>
        </p:txBody>
      </p:sp>
      <p:sp>
        <p:nvSpPr>
          <p:cNvPr id="344" name="Google Shape;344;p33"/>
          <p:cNvSpPr txBox="1"/>
          <p:nvPr/>
        </p:nvSpPr>
        <p:spPr>
          <a:xfrm>
            <a:off x="0" y="3346350"/>
            <a:ext cx="9144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accent3"/>
                </a:solidFill>
                <a:latin typeface="Average"/>
                <a:ea typeface="Average"/>
                <a:cs typeface="Average"/>
                <a:sym typeface="Average"/>
              </a:rPr>
              <a:t>Students </a:t>
            </a:r>
            <a:r>
              <a:rPr b="1" lang="en" sz="2000">
                <a:solidFill>
                  <a:schemeClr val="accent3"/>
                </a:solidFill>
                <a:latin typeface="Average"/>
                <a:ea typeface="Average"/>
                <a:cs typeface="Average"/>
                <a:sym typeface="Average"/>
              </a:rPr>
              <a:t>LOSE:</a:t>
            </a:r>
            <a:endParaRPr sz="2000">
              <a:solidFill>
                <a:schemeClr val="accent3"/>
              </a:solidFill>
              <a:latin typeface="Average"/>
              <a:ea typeface="Average"/>
              <a:cs typeface="Average"/>
              <a:sym typeface="Average"/>
            </a:endParaRPr>
          </a:p>
        </p:txBody>
      </p:sp>
      <p:graphicFrame>
        <p:nvGraphicFramePr>
          <p:cNvPr id="345" name="Google Shape;345;p33"/>
          <p:cNvGraphicFramePr/>
          <p:nvPr/>
        </p:nvGraphicFramePr>
        <p:xfrm>
          <a:off x="0" y="2523500"/>
          <a:ext cx="3000000" cy="3000000"/>
        </p:xfrm>
        <a:graphic>
          <a:graphicData uri="http://schemas.openxmlformats.org/drawingml/2006/table">
            <a:tbl>
              <a:tblPr>
                <a:noFill/>
                <a:tableStyleId>{7A85EA08-4BEE-4AA3-8DCD-7060E30458D0}</a:tableStyleId>
              </a:tblPr>
              <a:tblGrid>
                <a:gridCol w="2747750"/>
                <a:gridCol w="1824250"/>
                <a:gridCol w="2286000"/>
                <a:gridCol w="2286000"/>
              </a:tblGrid>
              <a:tr h="396200">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Tuition Revenue</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CACACA">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CACACA">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Ranking</a:t>
                      </a:r>
                      <a:endParaRPr sz="1600"/>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Federal Funding</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Alumni Donations</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317500" lvl="0" marL="457200" rtl="0" algn="l">
                        <a:spcBef>
                          <a:spcPts val="0"/>
                        </a:spcBef>
                        <a:spcAft>
                          <a:spcPts val="0"/>
                        </a:spcAft>
                        <a:buClr>
                          <a:srgbClr val="CACACA"/>
                        </a:buClr>
                        <a:buSzPts val="1400"/>
                        <a:buChar char="●"/>
                      </a:pPr>
                      <a:r>
                        <a:rPr lang="en" sz="1600">
                          <a:solidFill>
                            <a:srgbClr val="CACACA"/>
                          </a:solidFill>
                          <a:latin typeface="Average"/>
                          <a:ea typeface="Average"/>
                          <a:cs typeface="Average"/>
                          <a:sym typeface="Average"/>
                        </a:rPr>
                        <a:t>Wasted Retention Costs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346" name="Google Shape;346;p33"/>
          <p:cNvGraphicFramePr/>
          <p:nvPr/>
        </p:nvGraphicFramePr>
        <p:xfrm>
          <a:off x="0" y="3854100"/>
          <a:ext cx="3000000" cy="3000000"/>
        </p:xfrm>
        <a:graphic>
          <a:graphicData uri="http://schemas.openxmlformats.org/drawingml/2006/table">
            <a:tbl>
              <a:tblPr>
                <a:noFill/>
                <a:tableStyleId>{7A85EA08-4BEE-4AA3-8DCD-7060E30458D0}</a:tableStyleId>
              </a:tblPr>
              <a:tblGrid>
                <a:gridCol w="2747750"/>
                <a:gridCol w="2672550"/>
                <a:gridCol w="1437700"/>
                <a:gridCol w="2286000"/>
              </a:tblGrid>
              <a:tr h="396200">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Worthless Student Debt</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CACACA">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CACACA">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Average Salary Increase</a:t>
                      </a:r>
                      <a:endParaRPr sz="1600"/>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457200" rtl="0" algn="l">
                        <a:spcBef>
                          <a:spcPts val="0"/>
                        </a:spcBef>
                        <a:spcAft>
                          <a:spcPts val="0"/>
                        </a:spcAft>
                        <a:buNone/>
                      </a:pPr>
                      <a:r>
                        <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457200" rtl="0" algn="l">
                        <a:spcBef>
                          <a:spcPts val="0"/>
                        </a:spcBef>
                        <a:spcAft>
                          <a:spcPts val="0"/>
                        </a:spcAft>
                        <a:buNone/>
                      </a:pPr>
                      <a:r>
                        <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47" name="Google Shape;347;p33"/>
          <p:cNvSpPr txBox="1"/>
          <p:nvPr/>
        </p:nvSpPr>
        <p:spPr>
          <a:xfrm>
            <a:off x="0" y="4366700"/>
            <a:ext cx="9144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5"/>
                </a:solidFill>
                <a:latin typeface="Average"/>
                <a:ea typeface="Average"/>
                <a:cs typeface="Average"/>
                <a:sym typeface="Average"/>
              </a:rPr>
              <a:t>How can instructors be empowered to save at-risk students?</a:t>
            </a:r>
            <a:endParaRPr b="1" sz="2700">
              <a:solidFill>
                <a:schemeClr val="accent5"/>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4"/>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solidFill>
                  <a:schemeClr val="lt1"/>
                </a:solidFill>
              </a:rPr>
              <a:t>PROBLEM</a:t>
            </a:r>
            <a:endParaRPr>
              <a:solidFill>
                <a:schemeClr val="lt1"/>
              </a:solidFill>
            </a:endParaRPr>
          </a:p>
        </p:txBody>
      </p:sp>
      <p:sp>
        <p:nvSpPr>
          <p:cNvPr id="354" name="Google Shape;354;p34"/>
          <p:cNvSpPr txBox="1"/>
          <p:nvPr/>
        </p:nvSpPr>
        <p:spPr>
          <a:xfrm>
            <a:off x="0" y="4252100"/>
            <a:ext cx="9144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5"/>
                </a:solidFill>
                <a:highlight>
                  <a:schemeClr val="lt1"/>
                </a:highlight>
                <a:latin typeface="Average"/>
                <a:ea typeface="Average"/>
                <a:cs typeface="Average"/>
                <a:sym typeface="Average"/>
              </a:rPr>
              <a:t>How can instructors be empowered to save at-risk students?</a:t>
            </a:r>
            <a:endParaRPr b="1" sz="2700">
              <a:solidFill>
                <a:schemeClr val="accent5"/>
              </a:solidFill>
              <a:highlight>
                <a:schemeClr val="lt1"/>
              </a:highlight>
              <a:latin typeface="Average"/>
              <a:ea typeface="Average"/>
              <a:cs typeface="Average"/>
              <a:sym typeface="Average"/>
            </a:endParaRPr>
          </a:p>
        </p:txBody>
      </p:sp>
      <p:pic>
        <p:nvPicPr>
          <p:cNvPr id="355" name="Google Shape;355;p34"/>
          <p:cNvPicPr preferRelativeResize="0"/>
          <p:nvPr/>
        </p:nvPicPr>
        <p:blipFill>
          <a:blip r:embed="rId3">
            <a:alphaModFix/>
          </a:blip>
          <a:stretch>
            <a:fillRect/>
          </a:stretch>
        </p:blipFill>
        <p:spPr>
          <a:xfrm>
            <a:off x="500750" y="908750"/>
            <a:ext cx="3084069" cy="3044275"/>
          </a:xfrm>
          <a:prstGeom prst="rect">
            <a:avLst/>
          </a:prstGeom>
          <a:noFill/>
          <a:ln>
            <a:noFill/>
          </a:ln>
        </p:spPr>
      </p:pic>
      <p:sp>
        <p:nvSpPr>
          <p:cNvPr id="356" name="Google Shape;356;p34"/>
          <p:cNvSpPr txBox="1"/>
          <p:nvPr/>
        </p:nvSpPr>
        <p:spPr>
          <a:xfrm>
            <a:off x="716000" y="1814500"/>
            <a:ext cx="1413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verage"/>
                <a:ea typeface="Average"/>
                <a:cs typeface="Average"/>
                <a:sym typeface="Average"/>
              </a:rPr>
              <a:t>16.6 million students enrolled (2019)</a:t>
            </a:r>
            <a:endParaRPr b="1" sz="1800">
              <a:latin typeface="Average"/>
              <a:ea typeface="Average"/>
              <a:cs typeface="Average"/>
              <a:sym typeface="Average"/>
            </a:endParaRPr>
          </a:p>
        </p:txBody>
      </p:sp>
      <p:sp>
        <p:nvSpPr>
          <p:cNvPr id="357" name="Google Shape;357;p34"/>
          <p:cNvSpPr txBox="1"/>
          <p:nvPr/>
        </p:nvSpPr>
        <p:spPr>
          <a:xfrm>
            <a:off x="2099975" y="1860213"/>
            <a:ext cx="63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verage"/>
                <a:ea typeface="Average"/>
                <a:cs typeface="Average"/>
                <a:sym typeface="Average"/>
              </a:rPr>
              <a:t>40%</a:t>
            </a:r>
            <a:endParaRPr b="1" sz="1600">
              <a:latin typeface="Average"/>
              <a:ea typeface="Average"/>
              <a:cs typeface="Average"/>
              <a:sym typeface="Average"/>
            </a:endParaRPr>
          </a:p>
          <a:p>
            <a:pPr indent="0" lvl="0" marL="0" rtl="0" algn="l">
              <a:spcBef>
                <a:spcPts val="0"/>
              </a:spcBef>
              <a:spcAft>
                <a:spcPts val="0"/>
              </a:spcAft>
              <a:buNone/>
            </a:pPr>
            <a:r>
              <a:rPr b="1" lang="en" sz="1600">
                <a:latin typeface="Average"/>
                <a:ea typeface="Average"/>
                <a:cs typeface="Average"/>
                <a:sym typeface="Average"/>
              </a:rPr>
              <a:t>d</a:t>
            </a:r>
            <a:r>
              <a:rPr b="1" lang="en" sz="1600">
                <a:latin typeface="Average"/>
                <a:ea typeface="Average"/>
                <a:cs typeface="Average"/>
                <a:sym typeface="Average"/>
              </a:rPr>
              <a:t>rop out</a:t>
            </a:r>
            <a:endParaRPr b="1" sz="1600">
              <a:latin typeface="Average"/>
              <a:ea typeface="Average"/>
              <a:cs typeface="Average"/>
              <a:sym typeface="Average"/>
            </a:endParaRPr>
          </a:p>
        </p:txBody>
      </p:sp>
      <p:cxnSp>
        <p:nvCxnSpPr>
          <p:cNvPr id="358" name="Google Shape;358;p34"/>
          <p:cNvCxnSpPr/>
          <p:nvPr/>
        </p:nvCxnSpPr>
        <p:spPr>
          <a:xfrm flipH="1" rot="10800000">
            <a:off x="2482225" y="604825"/>
            <a:ext cx="537000" cy="7887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4"/>
          <p:cNvCxnSpPr/>
          <p:nvPr/>
        </p:nvCxnSpPr>
        <p:spPr>
          <a:xfrm>
            <a:off x="3009650" y="609675"/>
            <a:ext cx="861300" cy="0"/>
          </a:xfrm>
          <a:prstGeom prst="straightConnector1">
            <a:avLst/>
          </a:prstGeom>
          <a:noFill/>
          <a:ln cap="flat" cmpd="sng" w="9525">
            <a:solidFill>
              <a:schemeClr val="dk2"/>
            </a:solidFill>
            <a:prstDash val="solid"/>
            <a:round/>
            <a:headEnd len="med" w="med" type="none"/>
            <a:tailEnd len="med" w="med" type="none"/>
          </a:ln>
        </p:spPr>
      </p:cxnSp>
      <p:sp>
        <p:nvSpPr>
          <p:cNvPr id="360" name="Google Shape;360;p34"/>
          <p:cNvSpPr txBox="1"/>
          <p:nvPr/>
        </p:nvSpPr>
        <p:spPr>
          <a:xfrm>
            <a:off x="3870950" y="432675"/>
            <a:ext cx="112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Financial</a:t>
            </a:r>
            <a:endParaRPr sz="1100">
              <a:latin typeface="Average"/>
              <a:ea typeface="Average"/>
              <a:cs typeface="Average"/>
              <a:sym typeface="Average"/>
            </a:endParaRPr>
          </a:p>
        </p:txBody>
      </p:sp>
      <p:cxnSp>
        <p:nvCxnSpPr>
          <p:cNvPr id="361" name="Google Shape;361;p34"/>
          <p:cNvCxnSpPr/>
          <p:nvPr/>
        </p:nvCxnSpPr>
        <p:spPr>
          <a:xfrm flipH="1" rot="10800000">
            <a:off x="3159650" y="1616100"/>
            <a:ext cx="522600" cy="4500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34"/>
          <p:cNvCxnSpPr>
            <a:endCxn id="363" idx="1"/>
          </p:cNvCxnSpPr>
          <p:nvPr/>
        </p:nvCxnSpPr>
        <p:spPr>
          <a:xfrm>
            <a:off x="3682125" y="1616100"/>
            <a:ext cx="213000" cy="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34"/>
          <p:cNvSpPr txBox="1"/>
          <p:nvPr/>
        </p:nvSpPr>
        <p:spPr>
          <a:xfrm>
            <a:off x="3895125" y="1308300"/>
            <a:ext cx="15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verage"/>
                <a:ea typeface="Average"/>
                <a:cs typeface="Average"/>
                <a:sym typeface="Average"/>
              </a:rPr>
              <a:t>Academic Disqualification</a:t>
            </a:r>
            <a:endParaRPr b="1">
              <a:latin typeface="Average"/>
              <a:ea typeface="Average"/>
              <a:cs typeface="Average"/>
              <a:sym typeface="Average"/>
            </a:endParaRPr>
          </a:p>
        </p:txBody>
      </p:sp>
      <p:cxnSp>
        <p:nvCxnSpPr>
          <p:cNvPr id="364" name="Google Shape;364;p34"/>
          <p:cNvCxnSpPr/>
          <p:nvPr/>
        </p:nvCxnSpPr>
        <p:spPr>
          <a:xfrm>
            <a:off x="3203200" y="2714500"/>
            <a:ext cx="493500" cy="1743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34"/>
          <p:cNvCxnSpPr>
            <a:endCxn id="366" idx="1"/>
          </p:cNvCxnSpPr>
          <p:nvPr/>
        </p:nvCxnSpPr>
        <p:spPr>
          <a:xfrm flipH="1" rot="10800000">
            <a:off x="3696800" y="2886275"/>
            <a:ext cx="232200" cy="240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34"/>
          <p:cNvSpPr txBox="1"/>
          <p:nvPr/>
        </p:nvSpPr>
        <p:spPr>
          <a:xfrm>
            <a:off x="3929000" y="2709275"/>
            <a:ext cx="86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Social</a:t>
            </a:r>
            <a:endParaRPr sz="1100">
              <a:latin typeface="Average"/>
              <a:ea typeface="Average"/>
              <a:cs typeface="Average"/>
              <a:sym typeface="Average"/>
            </a:endParaRPr>
          </a:p>
        </p:txBody>
      </p:sp>
      <p:cxnSp>
        <p:nvCxnSpPr>
          <p:cNvPr id="367" name="Google Shape;367;p34"/>
          <p:cNvCxnSpPr/>
          <p:nvPr/>
        </p:nvCxnSpPr>
        <p:spPr>
          <a:xfrm>
            <a:off x="2961250" y="3203200"/>
            <a:ext cx="416100" cy="5082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4"/>
          <p:cNvCxnSpPr/>
          <p:nvPr/>
        </p:nvCxnSpPr>
        <p:spPr>
          <a:xfrm flipH="1" rot="10800000">
            <a:off x="3377350" y="3711400"/>
            <a:ext cx="532500" cy="480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34"/>
          <p:cNvSpPr txBox="1"/>
          <p:nvPr/>
        </p:nvSpPr>
        <p:spPr>
          <a:xfrm>
            <a:off x="3909850" y="3536800"/>
            <a:ext cx="55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Other</a:t>
            </a:r>
            <a:endParaRPr sz="1100">
              <a:latin typeface="Average"/>
              <a:ea typeface="Average"/>
              <a:cs typeface="Average"/>
              <a:sym typeface="Average"/>
            </a:endParaRPr>
          </a:p>
        </p:txBody>
      </p:sp>
      <p:sp>
        <p:nvSpPr>
          <p:cNvPr id="370" name="Google Shape;370;p34"/>
          <p:cNvSpPr txBox="1"/>
          <p:nvPr/>
        </p:nvSpPr>
        <p:spPr>
          <a:xfrm>
            <a:off x="2820950" y="2056425"/>
            <a:ext cx="6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~11%</a:t>
            </a:r>
            <a:endParaRPr>
              <a:latin typeface="Average"/>
              <a:ea typeface="Average"/>
              <a:cs typeface="Average"/>
              <a:sym typeface="Average"/>
            </a:endParaRPr>
          </a:p>
        </p:txBody>
      </p:sp>
      <p:sp>
        <p:nvSpPr>
          <p:cNvPr id="371" name="Google Shape;371;p34"/>
          <p:cNvSpPr txBox="1"/>
          <p:nvPr/>
        </p:nvSpPr>
        <p:spPr>
          <a:xfrm>
            <a:off x="2187075" y="1354825"/>
            <a:ext cx="6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~15%</a:t>
            </a:r>
            <a:endParaRPr sz="1100">
              <a:latin typeface="Average"/>
              <a:ea typeface="Average"/>
              <a:cs typeface="Average"/>
              <a:sym typeface="Average"/>
            </a:endParaRPr>
          </a:p>
        </p:txBody>
      </p:sp>
      <p:sp>
        <p:nvSpPr>
          <p:cNvPr id="372" name="Google Shape;372;p34"/>
          <p:cNvSpPr txBox="1"/>
          <p:nvPr/>
        </p:nvSpPr>
        <p:spPr>
          <a:xfrm>
            <a:off x="2777350" y="2515163"/>
            <a:ext cx="6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~5%</a:t>
            </a:r>
            <a:endParaRPr sz="1100">
              <a:latin typeface="Average"/>
              <a:ea typeface="Average"/>
              <a:cs typeface="Average"/>
              <a:sym typeface="Average"/>
            </a:endParaRPr>
          </a:p>
        </p:txBody>
      </p:sp>
      <p:sp>
        <p:nvSpPr>
          <p:cNvPr id="373" name="Google Shape;373;p34"/>
          <p:cNvSpPr txBox="1"/>
          <p:nvPr/>
        </p:nvSpPr>
        <p:spPr>
          <a:xfrm>
            <a:off x="2581375" y="2888788"/>
            <a:ext cx="6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~8%</a:t>
            </a:r>
            <a:endParaRPr sz="1100">
              <a:latin typeface="Average"/>
              <a:ea typeface="Average"/>
              <a:cs typeface="Average"/>
              <a:sym typeface="Average"/>
            </a:endParaRPr>
          </a:p>
        </p:txBody>
      </p:sp>
      <p:sp>
        <p:nvSpPr>
          <p:cNvPr id="374" name="Google Shape;374;p34"/>
          <p:cNvSpPr txBox="1"/>
          <p:nvPr/>
        </p:nvSpPr>
        <p:spPr>
          <a:xfrm>
            <a:off x="5278975" y="516900"/>
            <a:ext cx="36918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Average"/>
                <a:ea typeface="Average"/>
                <a:cs typeface="Average"/>
                <a:sym typeface="Average"/>
              </a:rPr>
              <a:t>Universities:</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u="sng">
                <a:latin typeface="Average"/>
                <a:ea typeface="Average"/>
                <a:cs typeface="Average"/>
                <a:sym typeface="Average"/>
              </a:rPr>
              <a:t>~$8 million</a:t>
            </a:r>
            <a:r>
              <a:rPr lang="en" sz="1700">
                <a:latin typeface="Average"/>
                <a:ea typeface="Average"/>
                <a:cs typeface="Average"/>
                <a:sym typeface="Average"/>
              </a:rPr>
              <a:t> in tuition</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Ranking</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Federal and state funding</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Alumni donations</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Retention budget</a:t>
            </a:r>
            <a:endParaRPr sz="1700">
              <a:latin typeface="Average"/>
              <a:ea typeface="Average"/>
              <a:cs typeface="Average"/>
              <a:sym typeface="Average"/>
            </a:endParaRPr>
          </a:p>
          <a:p>
            <a:pPr indent="0" lvl="0" marL="0" rtl="0" algn="l">
              <a:spcBef>
                <a:spcPts val="0"/>
              </a:spcBef>
              <a:spcAft>
                <a:spcPts val="0"/>
              </a:spcAft>
              <a:buNone/>
            </a:pPr>
            <a:r>
              <a:t/>
            </a:r>
            <a:endParaRPr sz="1700">
              <a:latin typeface="Average"/>
              <a:ea typeface="Average"/>
              <a:cs typeface="Average"/>
              <a:sym typeface="Average"/>
            </a:endParaRPr>
          </a:p>
          <a:p>
            <a:pPr indent="0" lvl="0" marL="0" rtl="0" algn="l">
              <a:spcBef>
                <a:spcPts val="0"/>
              </a:spcBef>
              <a:spcAft>
                <a:spcPts val="0"/>
              </a:spcAft>
              <a:buNone/>
            </a:pPr>
            <a:r>
              <a:rPr lang="en" sz="1700">
                <a:latin typeface="Average"/>
                <a:ea typeface="Average"/>
                <a:cs typeface="Average"/>
                <a:sym typeface="Average"/>
              </a:rPr>
              <a:t>Students:</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u="sng">
                <a:latin typeface="Average"/>
                <a:ea typeface="Average"/>
                <a:cs typeface="Average"/>
                <a:sym typeface="Average"/>
              </a:rPr>
              <a:t>$32,000</a:t>
            </a:r>
            <a:r>
              <a:rPr lang="en" sz="1700">
                <a:latin typeface="Average"/>
                <a:ea typeface="Average"/>
                <a:cs typeface="Average"/>
                <a:sym typeface="Average"/>
              </a:rPr>
              <a:t> in salary</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Worthless student debt</a:t>
            </a:r>
            <a:endParaRPr sz="1700">
              <a:latin typeface="Average"/>
              <a:ea typeface="Average"/>
              <a:cs typeface="Average"/>
              <a:sym typeface="Average"/>
            </a:endParaRPr>
          </a:p>
          <a:p>
            <a:pPr indent="0" lvl="0" marL="0" rtl="0" algn="l">
              <a:spcBef>
                <a:spcPts val="0"/>
              </a:spcBef>
              <a:spcAft>
                <a:spcPts val="0"/>
              </a:spcAft>
              <a:buNone/>
            </a:pPr>
            <a:r>
              <a:t/>
            </a:r>
            <a:endParaRPr sz="1700">
              <a:latin typeface="Average"/>
              <a:ea typeface="Average"/>
              <a:cs typeface="Average"/>
              <a:sym typeface="Average"/>
            </a:endParaRPr>
          </a:p>
          <a:p>
            <a:pPr indent="0" lvl="0" marL="0" rtl="0" algn="l">
              <a:spcBef>
                <a:spcPts val="0"/>
              </a:spcBef>
              <a:spcAft>
                <a:spcPts val="0"/>
              </a:spcAft>
              <a:buNone/>
            </a:pPr>
            <a:r>
              <a:rPr lang="en" sz="1700">
                <a:latin typeface="Average"/>
                <a:ea typeface="Average"/>
                <a:cs typeface="Average"/>
                <a:sym typeface="Average"/>
              </a:rPr>
              <a:t>Instructors:</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Instruction quality</a:t>
            </a:r>
            <a:endParaRPr sz="1700">
              <a:latin typeface="Average"/>
              <a:ea typeface="Average"/>
              <a:cs typeface="Average"/>
              <a:sym typeface="Average"/>
            </a:endParaRPr>
          </a:p>
          <a:p>
            <a:pPr indent="-336550" lvl="0" marL="457200" rtl="0" algn="l">
              <a:spcBef>
                <a:spcPts val="0"/>
              </a:spcBef>
              <a:spcAft>
                <a:spcPts val="0"/>
              </a:spcAft>
              <a:buSzPts val="1700"/>
              <a:buFont typeface="Average"/>
              <a:buChar char="↓"/>
            </a:pPr>
            <a:r>
              <a:rPr lang="en" sz="1700">
                <a:latin typeface="Average"/>
                <a:ea typeface="Average"/>
                <a:cs typeface="Average"/>
                <a:sym typeface="Average"/>
              </a:rPr>
              <a:t>Course satisfaction</a:t>
            </a:r>
            <a:endParaRPr sz="1700">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380" name="Google Shape;38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web-service that </a:t>
            </a:r>
            <a:r>
              <a:rPr lang="en">
                <a:solidFill>
                  <a:schemeClr val="accent5"/>
                </a:solidFill>
              </a:rPr>
              <a:t>analyzes fine-grained student data</a:t>
            </a:r>
            <a:r>
              <a:rPr lang="en"/>
              <a:t> to provide </a:t>
            </a:r>
            <a:r>
              <a:rPr lang="en"/>
              <a:t>easy-to-understand and relevant </a:t>
            </a:r>
            <a:r>
              <a:rPr lang="en"/>
              <a:t>analyses to all educational stakeholders </a:t>
            </a:r>
            <a:endParaRPr>
              <a:solidFill>
                <a:schemeClr val="accent5"/>
              </a:solidFill>
            </a:endParaRPr>
          </a:p>
          <a:p>
            <a:pPr indent="0" lvl="0" marL="0" rtl="0" algn="l">
              <a:spcBef>
                <a:spcPts val="1200"/>
              </a:spcBef>
              <a:spcAft>
                <a:spcPts val="0"/>
              </a:spcAft>
              <a:buNone/>
            </a:pPr>
            <a:r>
              <a:rPr lang="en">
                <a:solidFill>
                  <a:schemeClr val="accent5"/>
                </a:solidFill>
              </a:rPr>
              <a:t>S</a:t>
            </a:r>
            <a:r>
              <a:rPr lang="en">
                <a:solidFill>
                  <a:schemeClr val="accent5"/>
                </a:solidFill>
              </a:rPr>
              <a:t>takeholders:</a:t>
            </a:r>
            <a:r>
              <a:rPr lang="en"/>
              <a:t> students, instructors, academic advisors, and administrators</a:t>
            </a:r>
            <a:endParaRPr/>
          </a:p>
          <a:p>
            <a:pPr indent="0" lvl="0" marL="0" rtl="0" algn="l">
              <a:spcBef>
                <a:spcPts val="1200"/>
              </a:spcBef>
              <a:spcAft>
                <a:spcPts val="0"/>
              </a:spcAft>
              <a:buNone/>
            </a:pPr>
            <a:r>
              <a:rPr lang="en">
                <a:solidFill>
                  <a:schemeClr val="accent5"/>
                </a:solidFill>
              </a:rPr>
              <a:t>NOVELTY and INSIGHT:</a:t>
            </a:r>
            <a:r>
              <a:rPr lang="en"/>
              <a:t> </a:t>
            </a:r>
            <a:endParaRPr/>
          </a:p>
          <a:p>
            <a:pPr indent="0" lvl="0" marL="457200" rtl="0" algn="l">
              <a:spcBef>
                <a:spcPts val="1200"/>
              </a:spcBef>
              <a:spcAft>
                <a:spcPts val="0"/>
              </a:spcAft>
              <a:buNone/>
            </a:pPr>
            <a:r>
              <a:rPr lang="en"/>
              <a:t>use </a:t>
            </a:r>
            <a:r>
              <a:rPr lang="en">
                <a:solidFill>
                  <a:schemeClr val="accent5"/>
                </a:solidFill>
              </a:rPr>
              <a:t>existing </a:t>
            </a:r>
            <a:r>
              <a:rPr lang="en"/>
              <a:t>fine-grained data within the course automatically</a:t>
            </a:r>
            <a:endParaRPr/>
          </a:p>
          <a:p>
            <a:pPr indent="0" lvl="0" marL="0" rtl="0" algn="l">
              <a:spcBef>
                <a:spcPts val="1200"/>
              </a:spcBef>
              <a:spcAft>
                <a:spcPts val="0"/>
              </a:spcAft>
              <a:buNone/>
            </a:pPr>
            <a:r>
              <a:rPr lang="en"/>
              <a:t>	use </a:t>
            </a:r>
            <a:r>
              <a:rPr lang="en">
                <a:solidFill>
                  <a:schemeClr val="accent5"/>
                </a:solidFill>
              </a:rPr>
              <a:t>machine learning</a:t>
            </a:r>
            <a:r>
              <a:rPr lang="en"/>
              <a:t> to take historical data and </a:t>
            </a:r>
            <a:r>
              <a:rPr b="1" lang="en" u="sng"/>
              <a:t>make predictions (what are these)</a:t>
            </a:r>
            <a:endParaRPr b="1" u="sng"/>
          </a:p>
          <a:p>
            <a:pPr indent="0" lvl="0" marL="0" rtl="0" algn="l">
              <a:spcBef>
                <a:spcPts val="1200"/>
              </a:spcBef>
              <a:spcAft>
                <a:spcPts val="0"/>
              </a:spcAft>
              <a:buNone/>
            </a:pPr>
            <a:r>
              <a:rPr lang="en"/>
              <a:t>What is the outcome change from the solution?  What is meaningful?  What do the interventions do?  Tie it to timing (can administer intervention faster)</a:t>
            </a:r>
            <a:endParaRPr/>
          </a:p>
          <a:p>
            <a:pPr indent="0" lvl="0" marL="0" rtl="0" algn="l">
              <a:spcBef>
                <a:spcPts val="1200"/>
              </a:spcBef>
              <a:spcAft>
                <a:spcPts val="1200"/>
              </a:spcAft>
              <a:buNone/>
            </a:pPr>
            <a:r>
              <a:rPr lang="en"/>
              <a:t>Wireframe of landing page/logo/primer of the solution</a:t>
            </a:r>
            <a:endParaRPr/>
          </a:p>
        </p:txBody>
      </p:sp>
      <p:sp>
        <p:nvSpPr>
          <p:cNvPr id="381" name="Google Shape;381;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311700" y="161075"/>
            <a:ext cx="85206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a:t>
            </a:r>
            <a:endParaRPr/>
          </a:p>
        </p:txBody>
      </p:sp>
      <p:sp>
        <p:nvSpPr>
          <p:cNvPr id="387" name="Google Shape;387;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36"/>
          <p:cNvPicPr preferRelativeResize="0"/>
          <p:nvPr/>
        </p:nvPicPr>
        <p:blipFill>
          <a:blip r:embed="rId3">
            <a:alphaModFix/>
          </a:blip>
          <a:stretch>
            <a:fillRect/>
          </a:stretch>
        </p:blipFill>
        <p:spPr>
          <a:xfrm>
            <a:off x="4504500" y="911726"/>
            <a:ext cx="4409450" cy="4228194"/>
          </a:xfrm>
          <a:prstGeom prst="rect">
            <a:avLst/>
          </a:prstGeom>
          <a:noFill/>
          <a:ln>
            <a:noFill/>
          </a:ln>
        </p:spPr>
      </p:pic>
      <p:pic>
        <p:nvPicPr>
          <p:cNvPr id="389" name="Google Shape;389;p36"/>
          <p:cNvPicPr preferRelativeResize="0"/>
          <p:nvPr/>
        </p:nvPicPr>
        <p:blipFill>
          <a:blip r:embed="rId4">
            <a:alphaModFix/>
          </a:blip>
          <a:stretch>
            <a:fillRect/>
          </a:stretch>
        </p:blipFill>
        <p:spPr>
          <a:xfrm>
            <a:off x="464638" y="911725"/>
            <a:ext cx="3471663" cy="422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a:t>
            </a:r>
            <a:endParaRPr/>
          </a:p>
        </p:txBody>
      </p:sp>
      <p:pic>
        <p:nvPicPr>
          <p:cNvPr id="395" name="Google Shape;395;p37"/>
          <p:cNvPicPr preferRelativeResize="0"/>
          <p:nvPr/>
        </p:nvPicPr>
        <p:blipFill>
          <a:blip r:embed="rId3">
            <a:alphaModFix/>
          </a:blip>
          <a:stretch>
            <a:fillRect/>
          </a:stretch>
        </p:blipFill>
        <p:spPr>
          <a:xfrm>
            <a:off x="4734550" y="427726"/>
            <a:ext cx="4409450" cy="4228194"/>
          </a:xfrm>
          <a:prstGeom prst="rect">
            <a:avLst/>
          </a:prstGeom>
          <a:noFill/>
          <a:ln>
            <a:noFill/>
          </a:ln>
        </p:spPr>
      </p:pic>
      <p:sp>
        <p:nvSpPr>
          <p:cNvPr id="396" name="Google Shape;396;p37"/>
          <p:cNvSpPr/>
          <p:nvPr/>
        </p:nvSpPr>
        <p:spPr>
          <a:xfrm>
            <a:off x="921750" y="10550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1074150" y="12074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1226550" y="13598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921750" y="29847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1074150" y="31371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1226550" y="32895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39650" y="2199975"/>
            <a:ext cx="774300" cy="65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729900" y="1055075"/>
            <a:ext cx="774300" cy="65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2603888" y="2541875"/>
            <a:ext cx="1959300" cy="1259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BeyondTranscripts</a:t>
            </a:r>
            <a:endParaRPr b="1"/>
          </a:p>
        </p:txBody>
      </p:sp>
      <p:cxnSp>
        <p:nvCxnSpPr>
          <p:cNvPr id="405" name="Google Shape;405;p37"/>
          <p:cNvCxnSpPr>
            <a:stCxn id="402" idx="0"/>
          </p:cNvCxnSpPr>
          <p:nvPr/>
        </p:nvCxnSpPr>
        <p:spPr>
          <a:xfrm flipH="1" rot="10800000">
            <a:off x="626800" y="1954275"/>
            <a:ext cx="313500" cy="2457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37"/>
          <p:cNvCxnSpPr>
            <a:stCxn id="402" idx="4"/>
          </p:cNvCxnSpPr>
          <p:nvPr/>
        </p:nvCxnSpPr>
        <p:spPr>
          <a:xfrm>
            <a:off x="626800" y="2857575"/>
            <a:ext cx="215100" cy="2088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37"/>
          <p:cNvCxnSpPr>
            <a:stCxn id="398" idx="3"/>
            <a:endCxn id="403" idx="2"/>
          </p:cNvCxnSpPr>
          <p:nvPr/>
        </p:nvCxnSpPr>
        <p:spPr>
          <a:xfrm flipH="1" rot="10800000">
            <a:off x="1804350" y="1384025"/>
            <a:ext cx="925500" cy="3753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37"/>
          <p:cNvCxnSpPr>
            <a:stCxn id="401" idx="3"/>
            <a:endCxn id="403" idx="3"/>
          </p:cNvCxnSpPr>
          <p:nvPr/>
        </p:nvCxnSpPr>
        <p:spPr>
          <a:xfrm flipH="1" rot="10800000">
            <a:off x="1804350" y="1616275"/>
            <a:ext cx="1038900" cy="20727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37"/>
          <p:cNvCxnSpPr>
            <a:stCxn id="403" idx="4"/>
            <a:endCxn id="404" idx="0"/>
          </p:cNvCxnSpPr>
          <p:nvPr/>
        </p:nvCxnSpPr>
        <p:spPr>
          <a:xfrm>
            <a:off x="3117050" y="1712675"/>
            <a:ext cx="466500" cy="8292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37"/>
          <p:cNvCxnSpPr/>
          <p:nvPr/>
        </p:nvCxnSpPr>
        <p:spPr>
          <a:xfrm>
            <a:off x="1800525" y="2156950"/>
            <a:ext cx="829500" cy="4302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37"/>
          <p:cNvCxnSpPr>
            <a:stCxn id="401" idx="3"/>
            <a:endCxn id="404" idx="1"/>
          </p:cNvCxnSpPr>
          <p:nvPr/>
        </p:nvCxnSpPr>
        <p:spPr>
          <a:xfrm flipH="1" rot="10800000">
            <a:off x="1804350" y="3171775"/>
            <a:ext cx="799500" cy="5172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37"/>
          <p:cNvCxnSpPr>
            <a:stCxn id="404" idx="3"/>
            <a:endCxn id="395" idx="1"/>
          </p:cNvCxnSpPr>
          <p:nvPr/>
        </p:nvCxnSpPr>
        <p:spPr>
          <a:xfrm flipH="1" rot="10800000">
            <a:off x="4563188" y="2541725"/>
            <a:ext cx="171300" cy="6300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37"/>
          <p:cNvSpPr txBox="1"/>
          <p:nvPr/>
        </p:nvSpPr>
        <p:spPr>
          <a:xfrm>
            <a:off x="779250" y="633025"/>
            <a:ext cx="11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Assignments</a:t>
            </a:r>
            <a:endParaRPr>
              <a:solidFill>
                <a:schemeClr val="dk1"/>
              </a:solidFill>
              <a:latin typeface="Average"/>
              <a:ea typeface="Average"/>
              <a:cs typeface="Average"/>
              <a:sym typeface="Average"/>
            </a:endParaRPr>
          </a:p>
        </p:txBody>
      </p:sp>
      <p:sp>
        <p:nvSpPr>
          <p:cNvPr id="414" name="Google Shape;414;p37"/>
          <p:cNvSpPr txBox="1"/>
          <p:nvPr/>
        </p:nvSpPr>
        <p:spPr>
          <a:xfrm>
            <a:off x="779250" y="4088425"/>
            <a:ext cx="116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Lectures</a:t>
            </a:r>
            <a:endParaRPr>
              <a:solidFill>
                <a:schemeClr val="dk1"/>
              </a:solidFill>
              <a:latin typeface="Average"/>
              <a:ea typeface="Average"/>
              <a:cs typeface="Average"/>
              <a:sym typeface="Average"/>
            </a:endParaRPr>
          </a:p>
        </p:txBody>
      </p:sp>
      <p:sp>
        <p:nvSpPr>
          <p:cNvPr id="415" name="Google Shape;415;p37"/>
          <p:cNvSpPr txBox="1"/>
          <p:nvPr/>
        </p:nvSpPr>
        <p:spPr>
          <a:xfrm>
            <a:off x="1002300" y="2324325"/>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Instructor</a:t>
            </a:r>
            <a:endParaRPr b="1">
              <a:solidFill>
                <a:schemeClr val="dk1"/>
              </a:solidFill>
              <a:latin typeface="Average"/>
              <a:ea typeface="Average"/>
              <a:cs typeface="Average"/>
              <a:sym typeface="Average"/>
            </a:endParaRPr>
          </a:p>
        </p:txBody>
      </p:sp>
      <p:sp>
        <p:nvSpPr>
          <p:cNvPr id="416" name="Google Shape;416;p37"/>
          <p:cNvSpPr txBox="1"/>
          <p:nvPr/>
        </p:nvSpPr>
        <p:spPr>
          <a:xfrm>
            <a:off x="2603900" y="633025"/>
            <a:ext cx="10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verage"/>
                <a:ea typeface="Average"/>
                <a:cs typeface="Average"/>
                <a:sym typeface="Average"/>
              </a:rPr>
              <a:t>Student</a:t>
            </a:r>
            <a:endParaRPr b="1">
              <a:solidFill>
                <a:schemeClr val="dk1"/>
              </a:solidFill>
              <a:latin typeface="Average"/>
              <a:ea typeface="Average"/>
              <a:cs typeface="Average"/>
              <a:sym typeface="Average"/>
            </a:endParaRPr>
          </a:p>
        </p:txBody>
      </p:sp>
      <p:sp>
        <p:nvSpPr>
          <p:cNvPr id="417" name="Google Shape;417;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a:t>
            </a:r>
            <a:endParaRPr/>
          </a:p>
        </p:txBody>
      </p:sp>
      <p:pic>
        <p:nvPicPr>
          <p:cNvPr id="423" name="Google Shape;423;p38"/>
          <p:cNvPicPr preferRelativeResize="0"/>
          <p:nvPr/>
        </p:nvPicPr>
        <p:blipFill>
          <a:blip r:embed="rId3">
            <a:alphaModFix/>
          </a:blip>
          <a:stretch>
            <a:fillRect/>
          </a:stretch>
        </p:blipFill>
        <p:spPr>
          <a:xfrm>
            <a:off x="4920781" y="0"/>
            <a:ext cx="4223220" cy="5143500"/>
          </a:xfrm>
          <a:prstGeom prst="rect">
            <a:avLst/>
          </a:prstGeom>
          <a:noFill/>
          <a:ln>
            <a:noFill/>
          </a:ln>
        </p:spPr>
      </p:pic>
      <p:sp>
        <p:nvSpPr>
          <p:cNvPr id="424" name="Google Shape;424;p38"/>
          <p:cNvSpPr/>
          <p:nvPr/>
        </p:nvSpPr>
        <p:spPr>
          <a:xfrm>
            <a:off x="921750" y="10550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1074150" y="12074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1226550" y="1359875"/>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921750" y="29847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1074150" y="31371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1226550" y="32895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239650" y="2199975"/>
            <a:ext cx="774300" cy="65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2729900" y="1055075"/>
            <a:ext cx="774300" cy="65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2558338" y="2541775"/>
            <a:ext cx="1959300" cy="1259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BeyondTranscripts</a:t>
            </a:r>
            <a:endParaRPr b="1"/>
          </a:p>
        </p:txBody>
      </p:sp>
      <p:cxnSp>
        <p:nvCxnSpPr>
          <p:cNvPr id="433" name="Google Shape;433;p38"/>
          <p:cNvCxnSpPr>
            <a:stCxn id="430" idx="0"/>
          </p:cNvCxnSpPr>
          <p:nvPr/>
        </p:nvCxnSpPr>
        <p:spPr>
          <a:xfrm flipH="1" rot="10800000">
            <a:off x="626800" y="1954275"/>
            <a:ext cx="313500" cy="24570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38"/>
          <p:cNvCxnSpPr>
            <a:stCxn id="430" idx="4"/>
          </p:cNvCxnSpPr>
          <p:nvPr/>
        </p:nvCxnSpPr>
        <p:spPr>
          <a:xfrm>
            <a:off x="626800" y="2857575"/>
            <a:ext cx="215100" cy="2088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38"/>
          <p:cNvCxnSpPr>
            <a:stCxn id="426" idx="3"/>
            <a:endCxn id="431" idx="2"/>
          </p:cNvCxnSpPr>
          <p:nvPr/>
        </p:nvCxnSpPr>
        <p:spPr>
          <a:xfrm flipH="1" rot="10800000">
            <a:off x="1804350" y="1384025"/>
            <a:ext cx="925500" cy="3753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38"/>
          <p:cNvCxnSpPr>
            <a:stCxn id="429" idx="3"/>
            <a:endCxn id="431" idx="3"/>
          </p:cNvCxnSpPr>
          <p:nvPr/>
        </p:nvCxnSpPr>
        <p:spPr>
          <a:xfrm flipH="1" rot="10800000">
            <a:off x="1804350" y="1616275"/>
            <a:ext cx="1038900" cy="20727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38"/>
          <p:cNvCxnSpPr>
            <a:stCxn id="431" idx="4"/>
            <a:endCxn id="432" idx="0"/>
          </p:cNvCxnSpPr>
          <p:nvPr/>
        </p:nvCxnSpPr>
        <p:spPr>
          <a:xfrm>
            <a:off x="3117050" y="1712675"/>
            <a:ext cx="420900" cy="829200"/>
          </a:xfrm>
          <a:prstGeom prst="straightConnector1">
            <a:avLst/>
          </a:prstGeom>
          <a:noFill/>
          <a:ln cap="flat" cmpd="sng" w="9525">
            <a:solidFill>
              <a:schemeClr val="dk2"/>
            </a:solidFill>
            <a:prstDash val="solid"/>
            <a:round/>
            <a:headEnd len="med" w="med" type="none"/>
            <a:tailEnd len="med" w="med" type="triangle"/>
          </a:ln>
        </p:spPr>
      </p:cxnSp>
      <p:cxnSp>
        <p:nvCxnSpPr>
          <p:cNvPr id="438" name="Google Shape;438;p38"/>
          <p:cNvCxnSpPr/>
          <p:nvPr/>
        </p:nvCxnSpPr>
        <p:spPr>
          <a:xfrm>
            <a:off x="1800525" y="2156950"/>
            <a:ext cx="829500" cy="43020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p38"/>
          <p:cNvCxnSpPr>
            <a:stCxn id="429" idx="3"/>
            <a:endCxn id="432" idx="1"/>
          </p:cNvCxnSpPr>
          <p:nvPr/>
        </p:nvCxnSpPr>
        <p:spPr>
          <a:xfrm flipH="1" rot="10800000">
            <a:off x="1804350" y="3171475"/>
            <a:ext cx="753900" cy="517500"/>
          </a:xfrm>
          <a:prstGeom prst="straightConnector1">
            <a:avLst/>
          </a:prstGeom>
          <a:noFill/>
          <a:ln cap="flat" cmpd="sng" w="9525">
            <a:solidFill>
              <a:schemeClr val="dk2"/>
            </a:solidFill>
            <a:prstDash val="solid"/>
            <a:round/>
            <a:headEnd len="med" w="med" type="none"/>
            <a:tailEnd len="med" w="med" type="triangle"/>
          </a:ln>
        </p:spPr>
      </p:cxnSp>
      <p:cxnSp>
        <p:nvCxnSpPr>
          <p:cNvPr id="440" name="Google Shape;440;p38"/>
          <p:cNvCxnSpPr>
            <a:stCxn id="432" idx="3"/>
            <a:endCxn id="423" idx="1"/>
          </p:cNvCxnSpPr>
          <p:nvPr/>
        </p:nvCxnSpPr>
        <p:spPr>
          <a:xfrm flipH="1" rot="10800000">
            <a:off x="4517638" y="2571625"/>
            <a:ext cx="403200" cy="600000"/>
          </a:xfrm>
          <a:prstGeom prst="straightConnector1">
            <a:avLst/>
          </a:prstGeom>
          <a:noFill/>
          <a:ln cap="flat" cmpd="sng" w="9525">
            <a:solidFill>
              <a:schemeClr val="dk2"/>
            </a:solidFill>
            <a:prstDash val="solid"/>
            <a:round/>
            <a:headEnd len="med" w="med" type="none"/>
            <a:tailEnd len="med" w="med" type="triangle"/>
          </a:ln>
        </p:spPr>
      </p:cxnSp>
      <p:sp>
        <p:nvSpPr>
          <p:cNvPr id="441" name="Google Shape;441;p38"/>
          <p:cNvSpPr txBox="1"/>
          <p:nvPr/>
        </p:nvSpPr>
        <p:spPr>
          <a:xfrm>
            <a:off x="779250" y="633025"/>
            <a:ext cx="11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Assignments</a:t>
            </a:r>
            <a:endParaRPr>
              <a:solidFill>
                <a:schemeClr val="dk1"/>
              </a:solidFill>
              <a:latin typeface="Average"/>
              <a:ea typeface="Average"/>
              <a:cs typeface="Average"/>
              <a:sym typeface="Average"/>
            </a:endParaRPr>
          </a:p>
        </p:txBody>
      </p:sp>
      <p:sp>
        <p:nvSpPr>
          <p:cNvPr id="442" name="Google Shape;442;p38"/>
          <p:cNvSpPr txBox="1"/>
          <p:nvPr/>
        </p:nvSpPr>
        <p:spPr>
          <a:xfrm>
            <a:off x="779250" y="4088425"/>
            <a:ext cx="116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Lectures</a:t>
            </a:r>
            <a:endParaRPr>
              <a:solidFill>
                <a:schemeClr val="dk1"/>
              </a:solidFill>
              <a:latin typeface="Average"/>
              <a:ea typeface="Average"/>
              <a:cs typeface="Average"/>
              <a:sym typeface="Average"/>
            </a:endParaRPr>
          </a:p>
        </p:txBody>
      </p:sp>
      <p:sp>
        <p:nvSpPr>
          <p:cNvPr id="443" name="Google Shape;443;p38"/>
          <p:cNvSpPr txBox="1"/>
          <p:nvPr/>
        </p:nvSpPr>
        <p:spPr>
          <a:xfrm>
            <a:off x="1002300" y="2324325"/>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Instructor</a:t>
            </a:r>
            <a:endParaRPr b="1">
              <a:solidFill>
                <a:schemeClr val="dk1"/>
              </a:solidFill>
              <a:latin typeface="Average"/>
              <a:ea typeface="Average"/>
              <a:cs typeface="Average"/>
              <a:sym typeface="Average"/>
            </a:endParaRPr>
          </a:p>
        </p:txBody>
      </p:sp>
      <p:sp>
        <p:nvSpPr>
          <p:cNvPr id="444" name="Google Shape;444;p38"/>
          <p:cNvSpPr txBox="1"/>
          <p:nvPr/>
        </p:nvSpPr>
        <p:spPr>
          <a:xfrm>
            <a:off x="2603900" y="633025"/>
            <a:ext cx="10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verage"/>
                <a:ea typeface="Average"/>
                <a:cs typeface="Average"/>
                <a:sym typeface="Average"/>
              </a:rPr>
              <a:t>Student</a:t>
            </a:r>
            <a:endParaRPr b="1">
              <a:solidFill>
                <a:schemeClr val="dk1"/>
              </a:solidFill>
              <a:latin typeface="Average"/>
              <a:ea typeface="Average"/>
              <a:cs typeface="Average"/>
              <a:sym typeface="Average"/>
            </a:endParaRPr>
          </a:p>
        </p:txBody>
      </p:sp>
      <p:sp>
        <p:nvSpPr>
          <p:cNvPr id="445" name="Google Shape;445;p3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idx="1" type="body"/>
          </p:nvPr>
        </p:nvSpPr>
        <p:spPr>
          <a:xfrm>
            <a:off x="311700" y="819600"/>
            <a:ext cx="8520600" cy="9414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1200"/>
              </a:spcAft>
              <a:buNone/>
            </a:pPr>
            <a:r>
              <a:rPr b="1" lang="en" sz="2700">
                <a:solidFill>
                  <a:schemeClr val="accent5"/>
                </a:solidFill>
              </a:rPr>
              <a:t>A web-based toolset that analyzes student data to provide recommendations for student and instructor success</a:t>
            </a:r>
            <a:endParaRPr b="1" sz="2700">
              <a:solidFill>
                <a:schemeClr val="accent5"/>
              </a:solidFill>
            </a:endParaRPr>
          </a:p>
        </p:txBody>
      </p:sp>
      <p:sp>
        <p:nvSpPr>
          <p:cNvPr id="451" name="Google Shape;451;p3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39"/>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SOLUTION</a:t>
            </a:r>
            <a:endParaRPr/>
          </a:p>
        </p:txBody>
      </p:sp>
      <p:sp>
        <p:nvSpPr>
          <p:cNvPr id="453" name="Google Shape;453;p39"/>
          <p:cNvSpPr txBox="1"/>
          <p:nvPr/>
        </p:nvSpPr>
        <p:spPr>
          <a:xfrm>
            <a:off x="0" y="1936400"/>
            <a:ext cx="9144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accent3"/>
                </a:solidFill>
                <a:latin typeface="Average"/>
                <a:ea typeface="Average"/>
                <a:cs typeface="Average"/>
                <a:sym typeface="Average"/>
              </a:rPr>
              <a:t>Instructors </a:t>
            </a:r>
            <a:r>
              <a:rPr b="1" lang="en" sz="2000">
                <a:solidFill>
                  <a:schemeClr val="accent3"/>
                </a:solidFill>
                <a:latin typeface="Average"/>
                <a:ea typeface="Average"/>
                <a:cs typeface="Average"/>
                <a:sym typeface="Average"/>
              </a:rPr>
              <a:t>and Universities WIN:</a:t>
            </a:r>
            <a:endParaRPr sz="2000">
              <a:solidFill>
                <a:schemeClr val="accent3"/>
              </a:solidFill>
              <a:latin typeface="Average"/>
              <a:ea typeface="Average"/>
              <a:cs typeface="Average"/>
              <a:sym typeface="Average"/>
            </a:endParaRPr>
          </a:p>
        </p:txBody>
      </p:sp>
      <p:sp>
        <p:nvSpPr>
          <p:cNvPr id="454" name="Google Shape;454;p39"/>
          <p:cNvSpPr txBox="1"/>
          <p:nvPr/>
        </p:nvSpPr>
        <p:spPr>
          <a:xfrm>
            <a:off x="0" y="3222800"/>
            <a:ext cx="9144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accent3"/>
                </a:solidFill>
                <a:latin typeface="Average"/>
                <a:ea typeface="Average"/>
                <a:cs typeface="Average"/>
                <a:sym typeface="Average"/>
              </a:rPr>
              <a:t>Students WIN:</a:t>
            </a:r>
            <a:endParaRPr sz="2000">
              <a:solidFill>
                <a:schemeClr val="accent3"/>
              </a:solidFill>
              <a:latin typeface="Average"/>
              <a:ea typeface="Average"/>
              <a:cs typeface="Average"/>
              <a:sym typeface="Average"/>
            </a:endParaRPr>
          </a:p>
        </p:txBody>
      </p:sp>
      <p:graphicFrame>
        <p:nvGraphicFramePr>
          <p:cNvPr id="455" name="Google Shape;455;p39"/>
          <p:cNvGraphicFramePr/>
          <p:nvPr/>
        </p:nvGraphicFramePr>
        <p:xfrm>
          <a:off x="0" y="2399950"/>
          <a:ext cx="3000000" cy="3000000"/>
        </p:xfrm>
        <a:graphic>
          <a:graphicData uri="http://schemas.openxmlformats.org/drawingml/2006/table">
            <a:tbl>
              <a:tblPr>
                <a:noFill/>
                <a:tableStyleId>{7A85EA08-4BEE-4AA3-8DCD-7060E30458D0}</a:tableStyleId>
              </a:tblPr>
              <a:tblGrid>
                <a:gridCol w="3284250"/>
                <a:gridCol w="2611350"/>
                <a:gridCol w="3248425"/>
              </a:tblGrid>
              <a:tr h="427000">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Automatic Recommendations</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CACACA">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CACACA">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Instructor Flexibility</a:t>
                      </a:r>
                      <a:endParaRPr sz="1600"/>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Efficient Course Adaptation</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5850">
                <a:tc>
                  <a:txBody>
                    <a:bodyPr/>
                    <a:lstStyle/>
                    <a:p>
                      <a:pPr indent="-317500" lvl="0" marL="457200" rtl="0" algn="l">
                        <a:spcBef>
                          <a:spcPts val="0"/>
                        </a:spcBef>
                        <a:spcAft>
                          <a:spcPts val="0"/>
                        </a:spcAft>
                        <a:buClr>
                          <a:srgbClr val="CACACA"/>
                        </a:buClr>
                        <a:buSzPts val="1400"/>
                        <a:buChar char="●"/>
                      </a:pPr>
                      <a:r>
                        <a:rPr lang="en" sz="1600" u="sng">
                          <a:solidFill>
                            <a:srgbClr val="CACACA"/>
                          </a:solidFill>
                          <a:latin typeface="Average"/>
                          <a:ea typeface="Average"/>
                          <a:cs typeface="Average"/>
                          <a:sym typeface="Average"/>
                        </a:rPr>
                        <a:t>Retain More Student Tuition</a:t>
                      </a:r>
                      <a:endParaRPr u="sng"/>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u="sng">
                          <a:solidFill>
                            <a:srgbClr val="CACACA"/>
                          </a:solidFill>
                          <a:latin typeface="Average"/>
                          <a:ea typeface="Average"/>
                          <a:cs typeface="Average"/>
                          <a:sym typeface="Average"/>
                        </a:rPr>
                        <a:t>Lower Retention Costs</a:t>
                      </a:r>
                      <a:endParaRPr u="sng"/>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56" name="Google Shape;456;p39"/>
          <p:cNvGraphicFramePr/>
          <p:nvPr/>
        </p:nvGraphicFramePr>
        <p:xfrm>
          <a:off x="0" y="3730550"/>
          <a:ext cx="3000000" cy="3000000"/>
        </p:xfrm>
        <a:graphic>
          <a:graphicData uri="http://schemas.openxmlformats.org/drawingml/2006/table">
            <a:tbl>
              <a:tblPr>
                <a:noFill/>
                <a:tableStyleId>{7A85EA08-4BEE-4AA3-8DCD-7060E30458D0}</a:tableStyleId>
              </a:tblPr>
              <a:tblGrid>
                <a:gridCol w="3284250"/>
                <a:gridCol w="2708000"/>
                <a:gridCol w="2768900"/>
              </a:tblGrid>
              <a:tr h="396200">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Effective Instructor Advising</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CACACA">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CACACA">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Personalized Assistance</a:t>
                      </a:r>
                      <a:endParaRPr sz="1600"/>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Char char="●"/>
                      </a:pPr>
                      <a:r>
                        <a:rPr lang="en" sz="1600">
                          <a:solidFill>
                            <a:srgbClr val="CACACA"/>
                          </a:solidFill>
                          <a:latin typeface="Average"/>
                          <a:ea typeface="Average"/>
                          <a:cs typeface="Average"/>
                          <a:sym typeface="Average"/>
                        </a:rPr>
                        <a:t>Early Understanding</a:t>
                      </a:r>
                      <a:endParaRPr sz="16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Successful Higher Education</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CACACA">
                          <a:alpha val="0"/>
                        </a:srgbClr>
                      </a:solidFill>
                      <a:prstDash val="solid"/>
                      <a:round/>
                      <a:headEnd len="sm" w="sm" type="none"/>
                      <a:tailEnd len="sm" w="sm" type="none"/>
                    </a:lnR>
                    <a:lnT cap="flat" cmpd="sng" w="9525">
                      <a:solidFill>
                        <a:srgbClr val="CACACA">
                          <a:alpha val="0"/>
                        </a:srgbClr>
                      </a:solidFill>
                      <a:prstDash val="solid"/>
                      <a:round/>
                      <a:headEnd len="sm" w="sm" type="none"/>
                      <a:tailEnd len="sm" w="sm" type="none"/>
                    </a:lnT>
                    <a:lnB cap="flat" cmpd="sng" w="9525">
                      <a:solidFill>
                        <a:srgbClr val="CACACA">
                          <a:alpha val="0"/>
                        </a:srgbClr>
                      </a:solidFill>
                      <a:prstDash val="solid"/>
                      <a:round/>
                      <a:headEnd len="sm" w="sm" type="none"/>
                      <a:tailEnd len="sm" w="sm" type="none"/>
                    </a:lnB>
                  </a:tcPr>
                </a:tc>
                <a:tc>
                  <a:txBody>
                    <a:bodyPr/>
                    <a:lstStyle/>
                    <a:p>
                      <a:pPr indent="-330200" lvl="0" marL="457200" rtl="0" algn="l">
                        <a:spcBef>
                          <a:spcPts val="0"/>
                        </a:spcBef>
                        <a:spcAft>
                          <a:spcPts val="0"/>
                        </a:spcAft>
                        <a:buClr>
                          <a:srgbClr val="CACACA"/>
                        </a:buClr>
                        <a:buSzPts val="1600"/>
                        <a:buFont typeface="Average"/>
                        <a:buChar char="●"/>
                      </a:pPr>
                      <a:r>
                        <a:rPr lang="en" sz="1600">
                          <a:solidFill>
                            <a:srgbClr val="CACACA"/>
                          </a:solidFill>
                          <a:latin typeface="Average"/>
                          <a:ea typeface="Average"/>
                          <a:cs typeface="Average"/>
                          <a:sym typeface="Average"/>
                        </a:rPr>
                        <a:t>Higher Average Salary</a:t>
                      </a:r>
                      <a:endParaRPr sz="1600">
                        <a:solidFill>
                          <a:srgbClr val="CACACA"/>
                        </a:solidFill>
                        <a:latin typeface="Average"/>
                        <a:ea typeface="Average"/>
                        <a:cs typeface="Average"/>
                        <a:sym typeface="Average"/>
                      </a:endParaRPr>
                    </a:p>
                  </a:txBody>
                  <a:tcPr marT="91425" marB="91425" marR="91425" marL="91425">
                    <a:lnL cap="flat" cmpd="sng" w="9525">
                      <a:solidFill>
                        <a:srgbClr val="CACACA">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228600" lvl="0" marL="457200" rtl="0" algn="l">
                        <a:spcBef>
                          <a:spcPts val="0"/>
                        </a:spcBef>
                        <a:spcAft>
                          <a:spcPts val="0"/>
                        </a:spcAft>
                        <a:buNone/>
                      </a:pPr>
                      <a:r>
                        <a:t/>
                      </a:r>
                      <a:endParaRPr sz="1600">
                        <a:solidFill>
                          <a:srgbClr val="CACACA"/>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Competition</a:t>
            </a:r>
            <a:endParaRPr/>
          </a:p>
        </p:txBody>
      </p:sp>
      <p:sp>
        <p:nvSpPr>
          <p:cNvPr id="462" name="Google Shape;46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of competitors on:</a:t>
            </a:r>
            <a:endParaRPr/>
          </a:p>
          <a:p>
            <a:pPr indent="0" lvl="0" marL="0" rtl="0" algn="l">
              <a:spcBef>
                <a:spcPts val="1200"/>
              </a:spcBef>
              <a:spcAft>
                <a:spcPts val="0"/>
              </a:spcAft>
              <a:buNone/>
            </a:pPr>
            <a:r>
              <a:rPr lang="en"/>
              <a:t>Data granularity (final grades only → per question performance)</a:t>
            </a:r>
            <a:endParaRPr/>
          </a:p>
          <a:p>
            <a:pPr indent="0" lvl="0" marL="0" rtl="0" algn="l">
              <a:spcBef>
                <a:spcPts val="1200"/>
              </a:spcBef>
              <a:spcAft>
                <a:spcPts val="0"/>
              </a:spcAft>
              <a:buNone/>
            </a:pPr>
            <a:r>
              <a:rPr lang="en"/>
              <a:t>Automatic Recommendation Level (no recommendations → full predictive system?)</a:t>
            </a:r>
            <a:endParaRPr/>
          </a:p>
          <a:p>
            <a:pPr indent="0" lvl="0" marL="0" rtl="0" algn="l">
              <a:spcBef>
                <a:spcPts val="1200"/>
              </a:spcBef>
              <a:spcAft>
                <a:spcPts val="1200"/>
              </a:spcAft>
              <a:buNone/>
            </a:pPr>
            <a:r>
              <a:rPr lang="en"/>
              <a:t>Do more research on OTHOT</a:t>
            </a:r>
            <a:endParaRPr/>
          </a:p>
        </p:txBody>
      </p:sp>
      <p:sp>
        <p:nvSpPr>
          <p:cNvPr id="463" name="Google Shape;463;p4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40"/>
          <p:cNvPicPr preferRelativeResize="0"/>
          <p:nvPr/>
        </p:nvPicPr>
        <p:blipFill>
          <a:blip r:embed="rId3">
            <a:alphaModFix/>
          </a:blip>
          <a:stretch>
            <a:fillRect/>
          </a:stretch>
        </p:blipFill>
        <p:spPr>
          <a:xfrm>
            <a:off x="74550" y="3382686"/>
            <a:ext cx="3812276" cy="1757425"/>
          </a:xfrm>
          <a:prstGeom prst="rect">
            <a:avLst/>
          </a:prstGeom>
          <a:noFill/>
          <a:ln>
            <a:noFill/>
          </a:ln>
        </p:spPr>
      </p:pic>
      <p:pic>
        <p:nvPicPr>
          <p:cNvPr id="465" name="Google Shape;465;p40"/>
          <p:cNvPicPr preferRelativeResize="0"/>
          <p:nvPr/>
        </p:nvPicPr>
        <p:blipFill>
          <a:blip r:embed="rId4">
            <a:alphaModFix/>
          </a:blip>
          <a:stretch>
            <a:fillRect/>
          </a:stretch>
        </p:blipFill>
        <p:spPr>
          <a:xfrm>
            <a:off x="4977024" y="38670"/>
            <a:ext cx="4000446" cy="1757425"/>
          </a:xfrm>
          <a:prstGeom prst="rect">
            <a:avLst/>
          </a:prstGeom>
          <a:noFill/>
          <a:ln>
            <a:noFill/>
          </a:ln>
        </p:spPr>
      </p:pic>
      <p:pic>
        <p:nvPicPr>
          <p:cNvPr id="466" name="Google Shape;466;p40"/>
          <p:cNvPicPr preferRelativeResize="0"/>
          <p:nvPr/>
        </p:nvPicPr>
        <p:blipFill>
          <a:blip r:embed="rId5">
            <a:alphaModFix/>
          </a:blip>
          <a:stretch>
            <a:fillRect/>
          </a:stretch>
        </p:blipFill>
        <p:spPr>
          <a:xfrm>
            <a:off x="4572000" y="3593800"/>
            <a:ext cx="4572000" cy="154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Model</a:t>
            </a:r>
            <a:endParaRPr/>
          </a:p>
        </p:txBody>
      </p:sp>
      <p:sp>
        <p:nvSpPr>
          <p:cNvPr id="472" name="Google Shape;472;p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3152">
                <a:solidFill>
                  <a:schemeClr val="accent5"/>
                </a:solidFill>
              </a:rPr>
              <a:t>Direct to universities</a:t>
            </a:r>
            <a:endParaRPr sz="3152"/>
          </a:p>
          <a:p>
            <a:pPr indent="-333522" lvl="0" marL="457200" rtl="0" algn="l">
              <a:spcBef>
                <a:spcPts val="1200"/>
              </a:spcBef>
              <a:spcAft>
                <a:spcPts val="0"/>
              </a:spcAft>
              <a:buSzPct val="100000"/>
              <a:buChar char="●"/>
            </a:pPr>
            <a:r>
              <a:rPr lang="en" sz="2132"/>
              <a:t>Why not per-student?  It’s hard to prove with too few students, we need the data from all the students.</a:t>
            </a:r>
            <a:endParaRPr sz="2132"/>
          </a:p>
          <a:p>
            <a:pPr indent="-333522" lvl="0" marL="457200" rtl="0" algn="l">
              <a:spcBef>
                <a:spcPts val="0"/>
              </a:spcBef>
              <a:spcAft>
                <a:spcPts val="0"/>
              </a:spcAft>
              <a:buSzPct val="100000"/>
              <a:buChar char="●"/>
            </a:pPr>
            <a:r>
              <a:rPr lang="en" sz="2132"/>
              <a:t>B2B access multiply efforts.  </a:t>
            </a:r>
            <a:endParaRPr sz="2132"/>
          </a:p>
          <a:p>
            <a:pPr indent="-318758" lvl="1" marL="1371600" rtl="0" algn="l">
              <a:spcBef>
                <a:spcPts val="0"/>
              </a:spcBef>
              <a:spcAft>
                <a:spcPts val="0"/>
              </a:spcAft>
              <a:buSzPct val="100000"/>
              <a:buChar char="○"/>
            </a:pPr>
            <a:r>
              <a:rPr lang="en" sz="1832"/>
              <a:t>l</a:t>
            </a:r>
            <a:r>
              <a:rPr lang="en" sz="1832"/>
              <a:t>icense at discount rate?  $200K/year? 2.5% of the university tuition?</a:t>
            </a:r>
            <a:endParaRPr sz="1832"/>
          </a:p>
          <a:p>
            <a:pPr indent="-318758" lvl="1" marL="1371600" rtl="0" algn="l">
              <a:spcBef>
                <a:spcPts val="0"/>
              </a:spcBef>
              <a:spcAft>
                <a:spcPts val="0"/>
              </a:spcAft>
              <a:buSzPct val="100000"/>
              <a:buChar char="○"/>
            </a:pPr>
            <a:r>
              <a:rPr lang="en" sz="1832"/>
              <a:t>Discount at beginning (hooking clients)?  After 3 months free, give quarterly analysis to blow them away</a:t>
            </a:r>
            <a:endParaRPr sz="1832"/>
          </a:p>
          <a:p>
            <a:pPr indent="0" lvl="0" marL="0" rtl="0" algn="l">
              <a:spcBef>
                <a:spcPts val="1200"/>
              </a:spcBef>
              <a:spcAft>
                <a:spcPts val="0"/>
              </a:spcAft>
              <a:buNone/>
            </a:pPr>
            <a:r>
              <a:rPr lang="en"/>
              <a:t>Standard list price, provide a multiplier depending on the institution depending on adding additional features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129450" y="717950"/>
            <a:ext cx="3707600" cy="3707600"/>
          </a:xfrm>
          <a:prstGeom prst="rect">
            <a:avLst/>
          </a:prstGeom>
          <a:noFill/>
          <a:ln>
            <a:noFill/>
          </a:ln>
        </p:spPr>
      </p:pic>
      <p:sp>
        <p:nvSpPr>
          <p:cNvPr id="77" name="Google Shape;77;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5"/>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solidFill>
                  <a:schemeClr val="lt2"/>
                </a:solidFill>
              </a:rPr>
              <a:t>PROBLEM</a:t>
            </a:r>
            <a:endParaRPr>
              <a:solidFill>
                <a:schemeClr val="lt2"/>
              </a:solidFill>
            </a:endParaRPr>
          </a:p>
        </p:txBody>
      </p:sp>
      <p:sp>
        <p:nvSpPr>
          <p:cNvPr id="79" name="Google Shape;79;p15"/>
          <p:cNvSpPr txBox="1"/>
          <p:nvPr/>
        </p:nvSpPr>
        <p:spPr>
          <a:xfrm>
            <a:off x="91925" y="4474300"/>
            <a:ext cx="9144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5"/>
                </a:solidFill>
                <a:latin typeface="Average"/>
                <a:ea typeface="Average"/>
                <a:cs typeface="Average"/>
                <a:sym typeface="Average"/>
              </a:rPr>
              <a:t>Is there a </a:t>
            </a:r>
            <a:r>
              <a:rPr b="1" lang="en" sz="2700">
                <a:solidFill>
                  <a:schemeClr val="accent5"/>
                </a:solidFill>
                <a:latin typeface="Average"/>
                <a:ea typeface="Average"/>
                <a:cs typeface="Average"/>
                <a:sym typeface="Average"/>
              </a:rPr>
              <a:t>solution to help everyone?</a:t>
            </a:r>
            <a:endParaRPr b="1" sz="2700">
              <a:solidFill>
                <a:schemeClr val="accent5"/>
              </a:solidFill>
              <a:latin typeface="Average"/>
              <a:ea typeface="Average"/>
              <a:cs typeface="Average"/>
              <a:sym typeface="Average"/>
            </a:endParaRPr>
          </a:p>
        </p:txBody>
      </p:sp>
      <p:sp>
        <p:nvSpPr>
          <p:cNvPr id="80" name="Google Shape;80;p15"/>
          <p:cNvSpPr txBox="1"/>
          <p:nvPr/>
        </p:nvSpPr>
        <p:spPr>
          <a:xfrm>
            <a:off x="4654900" y="0"/>
            <a:ext cx="3420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Average"/>
                <a:ea typeface="Average"/>
                <a:cs typeface="Average"/>
                <a:sym typeface="Average"/>
              </a:rPr>
              <a:t>Universities:</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u="sng">
                <a:solidFill>
                  <a:schemeClr val="lt2"/>
                </a:solidFill>
                <a:latin typeface="Average"/>
                <a:ea typeface="Average"/>
                <a:cs typeface="Average"/>
                <a:sym typeface="Average"/>
              </a:rPr>
              <a:t>~$8 million</a:t>
            </a:r>
            <a:r>
              <a:rPr lang="en" sz="2000">
                <a:solidFill>
                  <a:schemeClr val="lt2"/>
                </a:solidFill>
                <a:latin typeface="Average"/>
                <a:ea typeface="Average"/>
                <a:cs typeface="Average"/>
                <a:sym typeface="Average"/>
              </a:rPr>
              <a:t> in tuition</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Ranking</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Federal and state funding</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Alumni donations</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Retention budget</a:t>
            </a:r>
            <a:endParaRPr sz="2000">
              <a:solidFill>
                <a:schemeClr val="lt2"/>
              </a:solidFill>
              <a:latin typeface="Average"/>
              <a:ea typeface="Average"/>
              <a:cs typeface="Average"/>
              <a:sym typeface="Average"/>
            </a:endParaRPr>
          </a:p>
          <a:p>
            <a:pPr indent="0" lvl="0" marL="0" rtl="0" algn="l">
              <a:spcBef>
                <a:spcPts val="0"/>
              </a:spcBef>
              <a:spcAft>
                <a:spcPts val="0"/>
              </a:spcAft>
              <a:buNone/>
            </a:pPr>
            <a:r>
              <a:t/>
            </a:r>
            <a:endParaRPr sz="2000">
              <a:solidFill>
                <a:schemeClr val="lt2"/>
              </a:solidFill>
              <a:latin typeface="Average"/>
              <a:ea typeface="Average"/>
              <a:cs typeface="Average"/>
              <a:sym typeface="Average"/>
            </a:endParaRPr>
          </a:p>
          <a:p>
            <a:pPr indent="0" lvl="0" marL="0" rtl="0" algn="l">
              <a:spcBef>
                <a:spcPts val="0"/>
              </a:spcBef>
              <a:spcAft>
                <a:spcPts val="0"/>
              </a:spcAft>
              <a:buNone/>
            </a:pPr>
            <a:r>
              <a:rPr lang="en" sz="2000">
                <a:solidFill>
                  <a:schemeClr val="lt2"/>
                </a:solidFill>
                <a:latin typeface="Average"/>
                <a:ea typeface="Average"/>
                <a:cs typeface="Average"/>
                <a:sym typeface="Average"/>
              </a:rPr>
              <a:t>Students:</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u="sng">
                <a:solidFill>
                  <a:schemeClr val="lt2"/>
                </a:solidFill>
                <a:latin typeface="Average"/>
                <a:ea typeface="Average"/>
                <a:cs typeface="Average"/>
                <a:sym typeface="Average"/>
              </a:rPr>
              <a:t>$32,000</a:t>
            </a:r>
            <a:r>
              <a:rPr lang="en" sz="2000">
                <a:solidFill>
                  <a:schemeClr val="lt2"/>
                </a:solidFill>
                <a:latin typeface="Average"/>
                <a:ea typeface="Average"/>
                <a:cs typeface="Average"/>
                <a:sym typeface="Average"/>
              </a:rPr>
              <a:t> in salary</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Worthless student debt</a:t>
            </a:r>
            <a:endParaRPr sz="2000">
              <a:solidFill>
                <a:schemeClr val="lt2"/>
              </a:solidFill>
              <a:latin typeface="Average"/>
              <a:ea typeface="Average"/>
              <a:cs typeface="Average"/>
              <a:sym typeface="Average"/>
            </a:endParaRPr>
          </a:p>
          <a:p>
            <a:pPr indent="0" lvl="0" marL="0" rtl="0" algn="l">
              <a:spcBef>
                <a:spcPts val="0"/>
              </a:spcBef>
              <a:spcAft>
                <a:spcPts val="0"/>
              </a:spcAft>
              <a:buNone/>
            </a:pPr>
            <a:r>
              <a:t/>
            </a:r>
            <a:endParaRPr sz="2000">
              <a:solidFill>
                <a:schemeClr val="lt2"/>
              </a:solidFill>
              <a:latin typeface="Average"/>
              <a:ea typeface="Average"/>
              <a:cs typeface="Average"/>
              <a:sym typeface="Average"/>
            </a:endParaRPr>
          </a:p>
          <a:p>
            <a:pPr indent="0" lvl="0" marL="0" rtl="0" algn="l">
              <a:spcBef>
                <a:spcPts val="0"/>
              </a:spcBef>
              <a:spcAft>
                <a:spcPts val="0"/>
              </a:spcAft>
              <a:buNone/>
            </a:pPr>
            <a:r>
              <a:rPr lang="en" sz="2000">
                <a:solidFill>
                  <a:schemeClr val="lt2"/>
                </a:solidFill>
                <a:latin typeface="Average"/>
                <a:ea typeface="Average"/>
                <a:cs typeface="Average"/>
                <a:sym typeface="Average"/>
              </a:rPr>
              <a:t>Instructors:</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Instruction quality</a:t>
            </a:r>
            <a:endParaRPr sz="2000">
              <a:solidFill>
                <a:schemeClr val="lt2"/>
              </a:solidFill>
              <a:latin typeface="Average"/>
              <a:ea typeface="Average"/>
              <a:cs typeface="Average"/>
              <a:sym typeface="Average"/>
            </a:endParaRPr>
          </a:p>
          <a:p>
            <a:pPr indent="-355600" lvl="0" marL="457200" rtl="0" algn="l">
              <a:spcBef>
                <a:spcPts val="0"/>
              </a:spcBef>
              <a:spcAft>
                <a:spcPts val="0"/>
              </a:spcAft>
              <a:buClr>
                <a:srgbClr val="FF0000"/>
              </a:buClr>
              <a:buSzPts val="2000"/>
              <a:buFont typeface="Average"/>
              <a:buChar char="↓"/>
            </a:pPr>
            <a:r>
              <a:rPr lang="en" sz="2000">
                <a:solidFill>
                  <a:schemeClr val="lt2"/>
                </a:solidFill>
                <a:latin typeface="Average"/>
                <a:ea typeface="Average"/>
                <a:cs typeface="Average"/>
                <a:sym typeface="Average"/>
              </a:rPr>
              <a:t>Course satisfaction</a:t>
            </a:r>
            <a:endParaRPr sz="2000">
              <a:solidFill>
                <a:schemeClr val="lt2"/>
              </a:solidFill>
              <a:latin typeface="Average"/>
              <a:ea typeface="Average"/>
              <a:cs typeface="Average"/>
              <a:sym typeface="Average"/>
            </a:endParaRPr>
          </a:p>
        </p:txBody>
      </p:sp>
      <p:sp>
        <p:nvSpPr>
          <p:cNvPr id="81" name="Google Shape;81;p15"/>
          <p:cNvSpPr txBox="1"/>
          <p:nvPr/>
        </p:nvSpPr>
        <p:spPr>
          <a:xfrm>
            <a:off x="512775" y="1838675"/>
            <a:ext cx="1413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verage"/>
                <a:ea typeface="Average"/>
                <a:cs typeface="Average"/>
                <a:sym typeface="Average"/>
              </a:rPr>
              <a:t>16.6 million students enrolled (2019)</a:t>
            </a:r>
            <a:endParaRPr b="1" sz="1800">
              <a:latin typeface="Average"/>
              <a:ea typeface="Average"/>
              <a:cs typeface="Average"/>
              <a:sym typeface="Average"/>
            </a:endParaRPr>
          </a:p>
        </p:txBody>
      </p:sp>
      <p:sp>
        <p:nvSpPr>
          <p:cNvPr id="82" name="Google Shape;82;p15"/>
          <p:cNvSpPr txBox="1"/>
          <p:nvPr/>
        </p:nvSpPr>
        <p:spPr>
          <a:xfrm>
            <a:off x="2162875" y="1874713"/>
            <a:ext cx="63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verage"/>
                <a:ea typeface="Average"/>
                <a:cs typeface="Average"/>
                <a:sym typeface="Average"/>
              </a:rPr>
              <a:t>40%</a:t>
            </a:r>
            <a:endParaRPr b="1" sz="1600">
              <a:latin typeface="Average"/>
              <a:ea typeface="Average"/>
              <a:cs typeface="Average"/>
              <a:sym typeface="Average"/>
            </a:endParaRPr>
          </a:p>
          <a:p>
            <a:pPr indent="0" lvl="0" marL="0" rtl="0" algn="l">
              <a:spcBef>
                <a:spcPts val="0"/>
              </a:spcBef>
              <a:spcAft>
                <a:spcPts val="0"/>
              </a:spcAft>
              <a:buNone/>
            </a:pPr>
            <a:r>
              <a:rPr b="1" lang="en" sz="1600">
                <a:latin typeface="Average"/>
                <a:ea typeface="Average"/>
                <a:cs typeface="Average"/>
                <a:sym typeface="Average"/>
              </a:rPr>
              <a:t>drop out</a:t>
            </a:r>
            <a:endParaRPr b="1" sz="1600">
              <a:latin typeface="Average"/>
              <a:ea typeface="Average"/>
              <a:cs typeface="Average"/>
              <a:sym typeface="Average"/>
            </a:endParaRPr>
          </a:p>
        </p:txBody>
      </p:sp>
      <p:sp>
        <p:nvSpPr>
          <p:cNvPr id="83" name="Google Shape;83;p15"/>
          <p:cNvSpPr txBox="1"/>
          <p:nvPr/>
        </p:nvSpPr>
        <p:spPr>
          <a:xfrm>
            <a:off x="2322575" y="901875"/>
            <a:ext cx="15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Average"/>
                <a:ea typeface="Average"/>
                <a:cs typeface="Average"/>
                <a:sym typeface="Average"/>
              </a:rPr>
              <a:t>Academic Disqualification</a:t>
            </a:r>
            <a:endParaRPr b="1">
              <a:solidFill>
                <a:schemeClr val="lt2"/>
              </a:solidFill>
              <a:latin typeface="Average"/>
              <a:ea typeface="Average"/>
              <a:cs typeface="Average"/>
              <a:sym typeface="Average"/>
            </a:endParaRPr>
          </a:p>
        </p:txBody>
      </p:sp>
      <p:sp>
        <p:nvSpPr>
          <p:cNvPr id="84" name="Google Shape;84;p15"/>
          <p:cNvSpPr txBox="1"/>
          <p:nvPr/>
        </p:nvSpPr>
        <p:spPr>
          <a:xfrm>
            <a:off x="3082288" y="2047200"/>
            <a:ext cx="6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28</a:t>
            </a:r>
            <a:r>
              <a:rPr lang="en">
                <a:latin typeface="Average"/>
                <a:ea typeface="Average"/>
                <a:cs typeface="Average"/>
                <a:sym typeface="Average"/>
              </a:rPr>
              <a:t>%</a:t>
            </a:r>
            <a:endParaRPr>
              <a:latin typeface="Average"/>
              <a:ea typeface="Average"/>
              <a:cs typeface="Average"/>
              <a:sym typeface="Average"/>
            </a:endParaRPr>
          </a:p>
        </p:txBody>
      </p:sp>
      <p:cxnSp>
        <p:nvCxnSpPr>
          <p:cNvPr id="85" name="Google Shape;85;p15"/>
          <p:cNvCxnSpPr/>
          <p:nvPr/>
        </p:nvCxnSpPr>
        <p:spPr>
          <a:xfrm flipH="1">
            <a:off x="3198425" y="1470950"/>
            <a:ext cx="4800" cy="546900"/>
          </a:xfrm>
          <a:prstGeom prst="straightConnector1">
            <a:avLst/>
          </a:prstGeom>
          <a:noFill/>
          <a:ln cap="flat" cmpd="sng" w="9525">
            <a:solidFill>
              <a:schemeClr val="lt2"/>
            </a:solidFill>
            <a:prstDash val="solid"/>
            <a:round/>
            <a:headEnd len="med" w="med" type="none"/>
            <a:tailEnd len="med" w="med" type="triangle"/>
          </a:ln>
          <a:effectLst>
            <a:outerShdw blurRad="42863" rotWithShape="0" algn="bl" dir="4440000" dist="9525">
              <a:srgbClr val="000000"/>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7" name="Shape 477"/>
        <p:cNvGrpSpPr/>
        <p:nvPr/>
      </p:nvGrpSpPr>
      <p:grpSpPr>
        <a:xfrm>
          <a:off x="0" y="0"/>
          <a:ext cx="0" cy="0"/>
          <a:chOff x="0" y="0"/>
          <a:chExt cx="0" cy="0"/>
        </a:xfrm>
      </p:grpSpPr>
      <p:sp>
        <p:nvSpPr>
          <p:cNvPr id="478" name="Google Shape;478;p42"/>
          <p:cNvSpPr/>
          <p:nvPr/>
        </p:nvSpPr>
        <p:spPr>
          <a:xfrm>
            <a:off x="6564000" y="147600"/>
            <a:ext cx="2442300" cy="62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6640975" y="222350"/>
            <a:ext cx="2287500" cy="46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7585225" y="3903675"/>
            <a:ext cx="1243500" cy="8346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6503350" y="4137375"/>
            <a:ext cx="726000" cy="882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7838650" y="2785800"/>
            <a:ext cx="726000" cy="882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1901700" y="4648525"/>
            <a:ext cx="1471500" cy="4296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363600" y="4639525"/>
            <a:ext cx="1174500" cy="5079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193525" y="4158700"/>
            <a:ext cx="870000" cy="4632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343475" y="3677850"/>
            <a:ext cx="1367100" cy="4632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983625" y="1809350"/>
            <a:ext cx="548700" cy="369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422850" y="3249925"/>
            <a:ext cx="819000" cy="384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6468400" y="1701825"/>
            <a:ext cx="1056000" cy="702600"/>
          </a:xfrm>
          <a:prstGeom prst="rect">
            <a:avLst/>
          </a:prstGeom>
          <a:gradFill>
            <a:gsLst>
              <a:gs pos="0">
                <a:srgbClr val="FF9900"/>
              </a:gs>
              <a:gs pos="100000">
                <a:srgbClr val="990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4592700" y="1408100"/>
            <a:ext cx="1243500" cy="580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2583750" y="2880075"/>
            <a:ext cx="968100" cy="507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p:nvPr/>
        </p:nvSpPr>
        <p:spPr>
          <a:xfrm>
            <a:off x="427150" y="2751525"/>
            <a:ext cx="1059000" cy="4632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346275" y="1594125"/>
            <a:ext cx="442500" cy="369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343475" y="907150"/>
            <a:ext cx="1127400" cy="429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3514150" y="1506050"/>
            <a:ext cx="747900" cy="384900"/>
          </a:xfrm>
          <a:prstGeom prst="rect">
            <a:avLst/>
          </a:prstGeom>
          <a:gradFill>
            <a:gsLst>
              <a:gs pos="0">
                <a:srgbClr val="FF9900"/>
              </a:gs>
              <a:gs pos="100000">
                <a:srgbClr val="00FF00"/>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2888825" y="1021650"/>
            <a:ext cx="819000" cy="429600"/>
          </a:xfrm>
          <a:prstGeom prst="rect">
            <a:avLst/>
          </a:prstGeom>
          <a:gradFill>
            <a:gsLst>
              <a:gs pos="0">
                <a:srgbClr val="FF0000"/>
              </a:gs>
              <a:gs pos="100000">
                <a:srgbClr val="000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a:off x="1760999" y="334975"/>
            <a:ext cx="1174500" cy="507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99" name="Google Shape;499;p42"/>
          <p:cNvCxnSpPr/>
          <p:nvPr/>
        </p:nvCxnSpPr>
        <p:spPr>
          <a:xfrm rot="10800000">
            <a:off x="4427375" y="91975"/>
            <a:ext cx="0" cy="2482200"/>
          </a:xfrm>
          <a:prstGeom prst="straightConnector1">
            <a:avLst/>
          </a:prstGeom>
          <a:noFill/>
          <a:ln cap="flat" cmpd="sng" w="9525">
            <a:solidFill>
              <a:schemeClr val="lt1"/>
            </a:solidFill>
            <a:prstDash val="solid"/>
            <a:round/>
            <a:headEnd len="med" w="med" type="none"/>
            <a:tailEnd len="med" w="med" type="triangle"/>
          </a:ln>
        </p:spPr>
      </p:cxnSp>
      <p:cxnSp>
        <p:nvCxnSpPr>
          <p:cNvPr id="500" name="Google Shape;500;p42"/>
          <p:cNvCxnSpPr/>
          <p:nvPr/>
        </p:nvCxnSpPr>
        <p:spPr>
          <a:xfrm flipH="1">
            <a:off x="4426775" y="2571750"/>
            <a:ext cx="1200" cy="2495700"/>
          </a:xfrm>
          <a:prstGeom prst="straightConnector1">
            <a:avLst/>
          </a:prstGeom>
          <a:noFill/>
          <a:ln cap="flat" cmpd="sng" w="9525">
            <a:solidFill>
              <a:schemeClr val="lt1"/>
            </a:solidFill>
            <a:prstDash val="solid"/>
            <a:round/>
            <a:headEnd len="med" w="med" type="none"/>
            <a:tailEnd len="med" w="med" type="triangle"/>
          </a:ln>
        </p:spPr>
      </p:cxnSp>
      <p:cxnSp>
        <p:nvCxnSpPr>
          <p:cNvPr id="501" name="Google Shape;501;p42"/>
          <p:cNvCxnSpPr/>
          <p:nvPr/>
        </p:nvCxnSpPr>
        <p:spPr>
          <a:xfrm>
            <a:off x="4432200" y="2482225"/>
            <a:ext cx="4403100" cy="0"/>
          </a:xfrm>
          <a:prstGeom prst="straightConnector1">
            <a:avLst/>
          </a:prstGeom>
          <a:noFill/>
          <a:ln cap="flat" cmpd="sng" w="9525">
            <a:solidFill>
              <a:srgbClr val="000000"/>
            </a:solidFill>
            <a:prstDash val="solid"/>
            <a:round/>
            <a:headEnd len="med" w="med" type="none"/>
            <a:tailEnd len="med" w="med" type="triangle"/>
          </a:ln>
        </p:spPr>
      </p:cxnSp>
      <p:cxnSp>
        <p:nvCxnSpPr>
          <p:cNvPr id="502" name="Google Shape;502;p42"/>
          <p:cNvCxnSpPr/>
          <p:nvPr/>
        </p:nvCxnSpPr>
        <p:spPr>
          <a:xfrm rot="10800000">
            <a:off x="193525" y="2482236"/>
            <a:ext cx="4238700" cy="0"/>
          </a:xfrm>
          <a:prstGeom prst="straightConnector1">
            <a:avLst/>
          </a:prstGeom>
          <a:noFill/>
          <a:ln cap="flat" cmpd="sng" w="9525">
            <a:solidFill>
              <a:srgbClr val="000000"/>
            </a:solidFill>
            <a:prstDash val="solid"/>
            <a:round/>
            <a:headEnd len="med" w="med" type="none"/>
            <a:tailEnd len="med" w="med" type="triangle"/>
          </a:ln>
        </p:spPr>
      </p:cxnSp>
      <p:sp>
        <p:nvSpPr>
          <p:cNvPr id="503" name="Google Shape;503;p42"/>
          <p:cNvSpPr txBox="1"/>
          <p:nvPr/>
        </p:nvSpPr>
        <p:spPr>
          <a:xfrm>
            <a:off x="4432225" y="30800"/>
            <a:ext cx="196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verage"/>
                <a:ea typeface="Average"/>
                <a:cs typeface="Average"/>
                <a:sym typeface="Average"/>
              </a:rPr>
              <a:t>Recommendation Level</a:t>
            </a:r>
            <a:endParaRPr b="1" sz="1600">
              <a:latin typeface="Average"/>
              <a:ea typeface="Average"/>
              <a:cs typeface="Average"/>
              <a:sym typeface="Average"/>
            </a:endParaRPr>
          </a:p>
        </p:txBody>
      </p:sp>
      <p:sp>
        <p:nvSpPr>
          <p:cNvPr id="504" name="Google Shape;504;p42"/>
          <p:cNvSpPr txBox="1"/>
          <p:nvPr/>
        </p:nvSpPr>
        <p:spPr>
          <a:xfrm>
            <a:off x="3405450" y="0"/>
            <a:ext cx="11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Significant</a:t>
            </a:r>
            <a:endParaRPr>
              <a:latin typeface="Average"/>
              <a:ea typeface="Average"/>
              <a:cs typeface="Average"/>
              <a:sym typeface="Average"/>
            </a:endParaRPr>
          </a:p>
        </p:txBody>
      </p:sp>
      <p:sp>
        <p:nvSpPr>
          <p:cNvPr id="505" name="Google Shape;505;p42"/>
          <p:cNvSpPr txBox="1"/>
          <p:nvPr/>
        </p:nvSpPr>
        <p:spPr>
          <a:xfrm>
            <a:off x="3844100" y="4738275"/>
            <a:ext cx="1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None</a:t>
            </a:r>
            <a:endParaRPr>
              <a:latin typeface="Average"/>
              <a:ea typeface="Average"/>
              <a:cs typeface="Average"/>
              <a:sym typeface="Average"/>
            </a:endParaRPr>
          </a:p>
        </p:txBody>
      </p:sp>
      <p:sp>
        <p:nvSpPr>
          <p:cNvPr id="506" name="Google Shape;506;p42"/>
          <p:cNvSpPr txBox="1"/>
          <p:nvPr/>
        </p:nvSpPr>
        <p:spPr>
          <a:xfrm>
            <a:off x="-43675" y="2124325"/>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verage"/>
                <a:ea typeface="Average"/>
                <a:cs typeface="Average"/>
                <a:sym typeface="Average"/>
              </a:rPr>
              <a:t>Data Granularity</a:t>
            </a:r>
            <a:endParaRPr b="1" sz="1600">
              <a:latin typeface="Average"/>
              <a:ea typeface="Average"/>
              <a:cs typeface="Average"/>
              <a:sym typeface="Average"/>
            </a:endParaRPr>
          </a:p>
        </p:txBody>
      </p:sp>
      <p:sp>
        <p:nvSpPr>
          <p:cNvPr id="507" name="Google Shape;507;p42"/>
          <p:cNvSpPr txBox="1"/>
          <p:nvPr/>
        </p:nvSpPr>
        <p:spPr>
          <a:xfrm>
            <a:off x="0" y="2404425"/>
            <a:ext cx="10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Coarse</a:t>
            </a:r>
            <a:endParaRPr>
              <a:latin typeface="Average"/>
              <a:ea typeface="Average"/>
              <a:cs typeface="Average"/>
              <a:sym typeface="Average"/>
            </a:endParaRPr>
          </a:p>
        </p:txBody>
      </p:sp>
      <p:sp>
        <p:nvSpPr>
          <p:cNvPr id="508" name="Google Shape;508;p42"/>
          <p:cNvSpPr txBox="1"/>
          <p:nvPr/>
        </p:nvSpPr>
        <p:spPr>
          <a:xfrm>
            <a:off x="8564650" y="2404425"/>
            <a:ext cx="8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Fine</a:t>
            </a:r>
            <a:endParaRPr>
              <a:latin typeface="Average"/>
              <a:ea typeface="Average"/>
              <a:cs typeface="Average"/>
              <a:sym typeface="Average"/>
            </a:endParaRPr>
          </a:p>
        </p:txBody>
      </p:sp>
      <p:sp>
        <p:nvSpPr>
          <p:cNvPr id="509" name="Google Shape;509;p42"/>
          <p:cNvSpPr txBox="1"/>
          <p:nvPr/>
        </p:nvSpPr>
        <p:spPr>
          <a:xfrm>
            <a:off x="6618600" y="200000"/>
            <a:ext cx="258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Average"/>
                <a:ea typeface="Average"/>
                <a:cs typeface="Average"/>
                <a:sym typeface="Average"/>
              </a:rPr>
              <a:t>BeyondTranscripts</a:t>
            </a:r>
            <a:endParaRPr b="1" sz="2100">
              <a:latin typeface="Average"/>
              <a:ea typeface="Average"/>
              <a:cs typeface="Average"/>
              <a:sym typeface="Average"/>
            </a:endParaRPr>
          </a:p>
        </p:txBody>
      </p:sp>
      <p:pic>
        <p:nvPicPr>
          <p:cNvPr id="510" name="Google Shape;510;p42"/>
          <p:cNvPicPr preferRelativeResize="0"/>
          <p:nvPr/>
        </p:nvPicPr>
        <p:blipFill>
          <a:blip r:embed="rId3">
            <a:alphaModFix/>
          </a:blip>
          <a:stretch>
            <a:fillRect/>
          </a:stretch>
        </p:blipFill>
        <p:spPr>
          <a:xfrm>
            <a:off x="379150" y="937300"/>
            <a:ext cx="1056053" cy="369300"/>
          </a:xfrm>
          <a:prstGeom prst="rect">
            <a:avLst/>
          </a:prstGeom>
          <a:noFill/>
          <a:ln>
            <a:noFill/>
          </a:ln>
        </p:spPr>
      </p:pic>
      <p:pic>
        <p:nvPicPr>
          <p:cNvPr id="511" name="Google Shape;511;p42"/>
          <p:cNvPicPr preferRelativeResize="0"/>
          <p:nvPr/>
        </p:nvPicPr>
        <p:blipFill>
          <a:blip r:embed="rId4">
            <a:alphaModFix/>
          </a:blip>
          <a:stretch>
            <a:fillRect/>
          </a:stretch>
        </p:blipFill>
        <p:spPr>
          <a:xfrm>
            <a:off x="254513" y="4194863"/>
            <a:ext cx="748026" cy="390844"/>
          </a:xfrm>
          <a:prstGeom prst="rect">
            <a:avLst/>
          </a:prstGeom>
          <a:noFill/>
          <a:ln>
            <a:noFill/>
          </a:ln>
        </p:spPr>
      </p:pic>
      <p:pic>
        <p:nvPicPr>
          <p:cNvPr id="512" name="Google Shape;512;p42"/>
          <p:cNvPicPr preferRelativeResize="0"/>
          <p:nvPr/>
        </p:nvPicPr>
        <p:blipFill>
          <a:blip r:embed="rId5">
            <a:alphaModFix/>
          </a:blip>
          <a:stretch>
            <a:fillRect/>
          </a:stretch>
        </p:blipFill>
        <p:spPr>
          <a:xfrm>
            <a:off x="466777" y="2785788"/>
            <a:ext cx="968138" cy="393600"/>
          </a:xfrm>
          <a:prstGeom prst="rect">
            <a:avLst/>
          </a:prstGeom>
          <a:noFill/>
          <a:ln>
            <a:noFill/>
          </a:ln>
        </p:spPr>
      </p:pic>
      <p:pic>
        <p:nvPicPr>
          <p:cNvPr id="513" name="Google Shape;513;p42"/>
          <p:cNvPicPr preferRelativeResize="0"/>
          <p:nvPr/>
        </p:nvPicPr>
        <p:blipFill>
          <a:blip r:embed="rId6">
            <a:alphaModFix/>
          </a:blip>
          <a:stretch>
            <a:fillRect/>
          </a:stretch>
        </p:blipFill>
        <p:spPr>
          <a:xfrm>
            <a:off x="384159" y="3703975"/>
            <a:ext cx="1285741" cy="393600"/>
          </a:xfrm>
          <a:prstGeom prst="rect">
            <a:avLst/>
          </a:prstGeom>
          <a:noFill/>
          <a:ln>
            <a:noFill/>
          </a:ln>
        </p:spPr>
      </p:pic>
      <p:pic>
        <p:nvPicPr>
          <p:cNvPr id="514" name="Google Shape;514;p42"/>
          <p:cNvPicPr preferRelativeResize="0"/>
          <p:nvPr/>
        </p:nvPicPr>
        <p:blipFill>
          <a:blip r:embed="rId7">
            <a:alphaModFix/>
          </a:blip>
          <a:stretch>
            <a:fillRect/>
          </a:stretch>
        </p:blipFill>
        <p:spPr>
          <a:xfrm>
            <a:off x="3551838" y="1584800"/>
            <a:ext cx="672518" cy="227400"/>
          </a:xfrm>
          <a:prstGeom prst="rect">
            <a:avLst/>
          </a:prstGeom>
          <a:noFill/>
          <a:ln>
            <a:noFill/>
          </a:ln>
        </p:spPr>
      </p:pic>
      <p:pic>
        <p:nvPicPr>
          <p:cNvPr id="515" name="Google Shape;515;p42"/>
          <p:cNvPicPr preferRelativeResize="0"/>
          <p:nvPr/>
        </p:nvPicPr>
        <p:blipFill>
          <a:blip r:embed="rId8">
            <a:alphaModFix/>
          </a:blip>
          <a:stretch>
            <a:fillRect/>
          </a:stretch>
        </p:blipFill>
        <p:spPr>
          <a:xfrm>
            <a:off x="380313" y="1659713"/>
            <a:ext cx="374425" cy="268525"/>
          </a:xfrm>
          <a:prstGeom prst="rect">
            <a:avLst/>
          </a:prstGeom>
          <a:noFill/>
          <a:ln>
            <a:noFill/>
          </a:ln>
        </p:spPr>
      </p:pic>
      <p:pic>
        <p:nvPicPr>
          <p:cNvPr id="516" name="Google Shape;516;p42"/>
          <p:cNvPicPr preferRelativeResize="0"/>
          <p:nvPr/>
        </p:nvPicPr>
        <p:blipFill>
          <a:blip r:embed="rId9">
            <a:alphaModFix/>
          </a:blip>
          <a:stretch>
            <a:fillRect/>
          </a:stretch>
        </p:blipFill>
        <p:spPr>
          <a:xfrm>
            <a:off x="2632800" y="2919233"/>
            <a:ext cx="870000" cy="429579"/>
          </a:xfrm>
          <a:prstGeom prst="rect">
            <a:avLst/>
          </a:prstGeom>
          <a:noFill/>
          <a:ln>
            <a:noFill/>
          </a:ln>
        </p:spPr>
      </p:pic>
      <p:pic>
        <p:nvPicPr>
          <p:cNvPr id="517" name="Google Shape;517;p42"/>
          <p:cNvPicPr preferRelativeResize="0"/>
          <p:nvPr/>
        </p:nvPicPr>
        <p:blipFill rotWithShape="1">
          <a:blip r:embed="rId10">
            <a:alphaModFix/>
          </a:blip>
          <a:srcRect b="35309" l="18054" r="18530" t="32102"/>
          <a:stretch/>
        </p:blipFill>
        <p:spPr>
          <a:xfrm>
            <a:off x="1032075" y="1884625"/>
            <a:ext cx="442514" cy="227400"/>
          </a:xfrm>
          <a:prstGeom prst="rect">
            <a:avLst/>
          </a:prstGeom>
          <a:noFill/>
          <a:ln>
            <a:noFill/>
          </a:ln>
        </p:spPr>
      </p:pic>
      <p:pic>
        <p:nvPicPr>
          <p:cNvPr id="518" name="Google Shape;518;p42"/>
          <p:cNvPicPr preferRelativeResize="0"/>
          <p:nvPr/>
        </p:nvPicPr>
        <p:blipFill rotWithShape="1">
          <a:blip r:embed="rId11">
            <a:alphaModFix/>
          </a:blip>
          <a:srcRect b="30560" l="15644" r="15222" t="29746"/>
          <a:stretch/>
        </p:blipFill>
        <p:spPr>
          <a:xfrm>
            <a:off x="2935375" y="1094250"/>
            <a:ext cx="725891" cy="297700"/>
          </a:xfrm>
          <a:prstGeom prst="rect">
            <a:avLst/>
          </a:prstGeom>
          <a:noFill/>
          <a:ln>
            <a:noFill/>
          </a:ln>
        </p:spPr>
      </p:pic>
      <p:pic>
        <p:nvPicPr>
          <p:cNvPr id="519" name="Google Shape;519;p42"/>
          <p:cNvPicPr preferRelativeResize="0"/>
          <p:nvPr/>
        </p:nvPicPr>
        <p:blipFill>
          <a:blip r:embed="rId12">
            <a:alphaModFix/>
          </a:blip>
          <a:stretch>
            <a:fillRect/>
          </a:stretch>
        </p:blipFill>
        <p:spPr>
          <a:xfrm>
            <a:off x="4638325" y="1464239"/>
            <a:ext cx="1127400" cy="463336"/>
          </a:xfrm>
          <a:prstGeom prst="rect">
            <a:avLst/>
          </a:prstGeom>
          <a:noFill/>
          <a:ln>
            <a:noFill/>
          </a:ln>
        </p:spPr>
      </p:pic>
      <p:pic>
        <p:nvPicPr>
          <p:cNvPr id="520" name="Google Shape;520;p42"/>
          <p:cNvPicPr preferRelativeResize="0"/>
          <p:nvPr/>
        </p:nvPicPr>
        <p:blipFill>
          <a:blip r:embed="rId13">
            <a:alphaModFix/>
          </a:blip>
          <a:stretch>
            <a:fillRect/>
          </a:stretch>
        </p:blipFill>
        <p:spPr>
          <a:xfrm>
            <a:off x="428225" y="4686600"/>
            <a:ext cx="1056855" cy="429575"/>
          </a:xfrm>
          <a:prstGeom prst="rect">
            <a:avLst/>
          </a:prstGeom>
          <a:noFill/>
          <a:ln>
            <a:noFill/>
          </a:ln>
        </p:spPr>
      </p:pic>
      <p:pic>
        <p:nvPicPr>
          <p:cNvPr id="521" name="Google Shape;521;p42"/>
          <p:cNvPicPr preferRelativeResize="0"/>
          <p:nvPr/>
        </p:nvPicPr>
        <p:blipFill>
          <a:blip r:embed="rId14">
            <a:alphaModFix/>
          </a:blip>
          <a:stretch>
            <a:fillRect/>
          </a:stretch>
        </p:blipFill>
        <p:spPr>
          <a:xfrm>
            <a:off x="1955738" y="4723475"/>
            <a:ext cx="1366975" cy="283405"/>
          </a:xfrm>
          <a:prstGeom prst="rect">
            <a:avLst/>
          </a:prstGeom>
          <a:noFill/>
          <a:ln>
            <a:noFill/>
          </a:ln>
        </p:spPr>
      </p:pic>
      <p:pic>
        <p:nvPicPr>
          <p:cNvPr id="522" name="Google Shape;522;p42"/>
          <p:cNvPicPr preferRelativeResize="0"/>
          <p:nvPr/>
        </p:nvPicPr>
        <p:blipFill>
          <a:blip r:embed="rId15">
            <a:alphaModFix/>
          </a:blip>
          <a:stretch>
            <a:fillRect/>
          </a:stretch>
        </p:blipFill>
        <p:spPr>
          <a:xfrm>
            <a:off x="458350" y="3301673"/>
            <a:ext cx="747988" cy="297700"/>
          </a:xfrm>
          <a:prstGeom prst="rect">
            <a:avLst/>
          </a:prstGeom>
          <a:noFill/>
          <a:ln>
            <a:noFill/>
          </a:ln>
        </p:spPr>
      </p:pic>
      <p:pic>
        <p:nvPicPr>
          <p:cNvPr id="523" name="Google Shape;523;p42"/>
          <p:cNvPicPr preferRelativeResize="0"/>
          <p:nvPr/>
        </p:nvPicPr>
        <p:blipFill rotWithShape="1">
          <a:blip r:embed="rId16">
            <a:alphaModFix/>
          </a:blip>
          <a:srcRect b="28684" l="3020" r="2897" t="28812"/>
          <a:stretch/>
        </p:blipFill>
        <p:spPr>
          <a:xfrm>
            <a:off x="1818788" y="404275"/>
            <a:ext cx="1058914" cy="369300"/>
          </a:xfrm>
          <a:prstGeom prst="rect">
            <a:avLst/>
          </a:prstGeom>
          <a:noFill/>
          <a:ln>
            <a:noFill/>
          </a:ln>
        </p:spPr>
      </p:pic>
      <p:pic>
        <p:nvPicPr>
          <p:cNvPr id="524" name="Google Shape;524;p42"/>
          <p:cNvPicPr preferRelativeResize="0"/>
          <p:nvPr/>
        </p:nvPicPr>
        <p:blipFill>
          <a:blip r:embed="rId17">
            <a:alphaModFix/>
          </a:blip>
          <a:stretch>
            <a:fillRect/>
          </a:stretch>
        </p:blipFill>
        <p:spPr>
          <a:xfrm>
            <a:off x="6170400" y="4188642"/>
            <a:ext cx="1391900" cy="779458"/>
          </a:xfrm>
          <a:prstGeom prst="rect">
            <a:avLst/>
          </a:prstGeom>
          <a:noFill/>
          <a:ln>
            <a:noFill/>
          </a:ln>
        </p:spPr>
      </p:pic>
      <p:pic>
        <p:nvPicPr>
          <p:cNvPr id="525" name="Google Shape;525;p42"/>
          <p:cNvPicPr preferRelativeResize="0"/>
          <p:nvPr/>
        </p:nvPicPr>
        <p:blipFill>
          <a:blip r:embed="rId18">
            <a:alphaModFix/>
          </a:blip>
          <a:stretch>
            <a:fillRect/>
          </a:stretch>
        </p:blipFill>
        <p:spPr>
          <a:xfrm>
            <a:off x="7643275" y="3969650"/>
            <a:ext cx="1127400" cy="702625"/>
          </a:xfrm>
          <a:prstGeom prst="rect">
            <a:avLst/>
          </a:prstGeom>
          <a:noFill/>
          <a:ln>
            <a:noFill/>
          </a:ln>
        </p:spPr>
      </p:pic>
      <p:pic>
        <p:nvPicPr>
          <p:cNvPr id="526" name="Google Shape;526;p42"/>
          <p:cNvPicPr preferRelativeResize="0"/>
          <p:nvPr/>
        </p:nvPicPr>
        <p:blipFill>
          <a:blip r:embed="rId19">
            <a:alphaModFix/>
          </a:blip>
          <a:stretch>
            <a:fillRect/>
          </a:stretch>
        </p:blipFill>
        <p:spPr>
          <a:xfrm>
            <a:off x="7909325" y="2843499"/>
            <a:ext cx="599813" cy="779450"/>
          </a:xfrm>
          <a:prstGeom prst="rect">
            <a:avLst/>
          </a:prstGeom>
          <a:noFill/>
          <a:ln>
            <a:noFill/>
          </a:ln>
        </p:spPr>
      </p:pic>
      <p:pic>
        <p:nvPicPr>
          <p:cNvPr id="527" name="Google Shape;527;p42"/>
          <p:cNvPicPr preferRelativeResize="0"/>
          <p:nvPr/>
        </p:nvPicPr>
        <p:blipFill>
          <a:blip r:embed="rId20">
            <a:alphaModFix/>
          </a:blip>
          <a:stretch>
            <a:fillRect/>
          </a:stretch>
        </p:blipFill>
        <p:spPr>
          <a:xfrm>
            <a:off x="6512322" y="1762641"/>
            <a:ext cx="968150" cy="580964"/>
          </a:xfrm>
          <a:prstGeom prst="rect">
            <a:avLst/>
          </a:prstGeom>
          <a:noFill/>
          <a:ln cap="flat" cmpd="sng" w="9525">
            <a:solidFill>
              <a:srgbClr val="000000"/>
            </a:solidFill>
            <a:prstDash val="solid"/>
            <a:round/>
            <a:headEnd len="sm" w="sm" type="none"/>
            <a:tailEnd len="sm" w="sm" type="none"/>
          </a:ln>
        </p:spPr>
      </p:pic>
      <p:sp>
        <p:nvSpPr>
          <p:cNvPr id="528" name="Google Shape;528;p42"/>
          <p:cNvSpPr/>
          <p:nvPr/>
        </p:nvSpPr>
        <p:spPr>
          <a:xfrm>
            <a:off x="7179400" y="4137375"/>
            <a:ext cx="85200" cy="882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2"/>
          <p:cNvSpPr/>
          <p:nvPr/>
        </p:nvSpPr>
        <p:spPr>
          <a:xfrm>
            <a:off x="6478800" y="4137375"/>
            <a:ext cx="85200" cy="8820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txBox="1"/>
          <p:nvPr/>
        </p:nvSpPr>
        <p:spPr>
          <a:xfrm>
            <a:off x="4532850" y="2595375"/>
            <a:ext cx="2947500" cy="130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Average"/>
                <a:ea typeface="Average"/>
                <a:cs typeface="Average"/>
                <a:sym typeface="Average"/>
              </a:rPr>
              <a:t>Legend</a:t>
            </a:r>
            <a:endParaRPr b="1" sz="800">
              <a:latin typeface="Average"/>
              <a:ea typeface="Average"/>
              <a:cs typeface="Average"/>
              <a:sym typeface="Average"/>
            </a:endParaRPr>
          </a:p>
          <a:p>
            <a:pPr indent="0" lvl="0" marL="0" rtl="0" algn="l">
              <a:spcBef>
                <a:spcPts val="0"/>
              </a:spcBef>
              <a:spcAft>
                <a:spcPts val="0"/>
              </a:spcAft>
              <a:buNone/>
            </a:pPr>
            <a:r>
              <a:t/>
            </a:r>
            <a:endParaRPr b="1" sz="700">
              <a:latin typeface="Average"/>
              <a:ea typeface="Average"/>
              <a:cs typeface="Average"/>
              <a:sym typeface="Average"/>
            </a:endParaRPr>
          </a:p>
          <a:p>
            <a:pPr indent="0" lvl="0" marL="0" rtl="0" algn="l">
              <a:lnSpc>
                <a:spcPct val="125000"/>
              </a:lnSpc>
              <a:spcBef>
                <a:spcPts val="0"/>
              </a:spcBef>
              <a:spcAft>
                <a:spcPts val="0"/>
              </a:spcAft>
              <a:buNone/>
            </a:pPr>
            <a:r>
              <a:rPr lang="en" sz="800">
                <a:solidFill>
                  <a:srgbClr val="FF0000"/>
                </a:solidFill>
                <a:latin typeface="Average"/>
                <a:ea typeface="Average"/>
                <a:cs typeface="Average"/>
                <a:sym typeface="Average"/>
              </a:rPr>
              <a:t>Red </a:t>
            </a:r>
            <a:r>
              <a:rPr lang="en" sz="800">
                <a:latin typeface="Average"/>
                <a:ea typeface="Average"/>
                <a:cs typeface="Average"/>
                <a:sym typeface="Average"/>
              </a:rPr>
              <a:t>- Targeted Enrollment Marketing</a:t>
            </a:r>
            <a:endParaRPr sz="800">
              <a:latin typeface="Average"/>
              <a:ea typeface="Average"/>
              <a:cs typeface="Average"/>
              <a:sym typeface="Average"/>
            </a:endParaRPr>
          </a:p>
          <a:p>
            <a:pPr indent="0" lvl="0" marL="0" rtl="0" algn="l">
              <a:lnSpc>
                <a:spcPct val="125000"/>
              </a:lnSpc>
              <a:spcBef>
                <a:spcPts val="0"/>
              </a:spcBef>
              <a:spcAft>
                <a:spcPts val="0"/>
              </a:spcAft>
              <a:buNone/>
            </a:pPr>
            <a:r>
              <a:rPr lang="en" sz="800">
                <a:solidFill>
                  <a:srgbClr val="FF9900"/>
                </a:solidFill>
                <a:latin typeface="Average"/>
                <a:ea typeface="Average"/>
                <a:cs typeface="Average"/>
                <a:sym typeface="Average"/>
              </a:rPr>
              <a:t>Orange</a:t>
            </a:r>
            <a:r>
              <a:rPr lang="en" sz="800">
                <a:latin typeface="Average"/>
                <a:ea typeface="Average"/>
                <a:cs typeface="Average"/>
                <a:sym typeface="Average"/>
              </a:rPr>
              <a:t> - Academic Advising</a:t>
            </a:r>
            <a:endParaRPr sz="800">
              <a:latin typeface="Average"/>
              <a:ea typeface="Average"/>
              <a:cs typeface="Average"/>
              <a:sym typeface="Average"/>
            </a:endParaRPr>
          </a:p>
          <a:p>
            <a:pPr indent="0" lvl="0" marL="0" rtl="0" algn="l">
              <a:lnSpc>
                <a:spcPct val="125000"/>
              </a:lnSpc>
              <a:spcBef>
                <a:spcPts val="0"/>
              </a:spcBef>
              <a:spcAft>
                <a:spcPts val="0"/>
              </a:spcAft>
              <a:buNone/>
            </a:pPr>
            <a:r>
              <a:rPr lang="en" sz="800">
                <a:solidFill>
                  <a:srgbClr val="00FF00"/>
                </a:solidFill>
                <a:latin typeface="Average"/>
                <a:ea typeface="Average"/>
                <a:cs typeface="Average"/>
                <a:sym typeface="Average"/>
              </a:rPr>
              <a:t>Green</a:t>
            </a:r>
            <a:r>
              <a:rPr lang="en" sz="800">
                <a:latin typeface="Average"/>
                <a:ea typeface="Average"/>
                <a:cs typeface="Average"/>
                <a:sym typeface="Average"/>
              </a:rPr>
              <a:t> - Academic Administration</a:t>
            </a:r>
            <a:endParaRPr sz="800">
              <a:latin typeface="Average"/>
              <a:ea typeface="Average"/>
              <a:cs typeface="Average"/>
              <a:sym typeface="Average"/>
            </a:endParaRPr>
          </a:p>
          <a:p>
            <a:pPr indent="0" lvl="0" marL="0" rtl="0" algn="l">
              <a:lnSpc>
                <a:spcPct val="125000"/>
              </a:lnSpc>
              <a:spcBef>
                <a:spcPts val="0"/>
              </a:spcBef>
              <a:spcAft>
                <a:spcPts val="0"/>
              </a:spcAft>
              <a:buNone/>
            </a:pPr>
            <a:r>
              <a:rPr lang="en" sz="800">
                <a:solidFill>
                  <a:srgbClr val="0000FF"/>
                </a:solidFill>
                <a:latin typeface="Average"/>
                <a:ea typeface="Average"/>
                <a:cs typeface="Average"/>
                <a:sym typeface="Average"/>
              </a:rPr>
              <a:t>Dark Blue</a:t>
            </a:r>
            <a:r>
              <a:rPr lang="en" sz="800">
                <a:latin typeface="Average"/>
                <a:ea typeface="Average"/>
                <a:cs typeface="Average"/>
                <a:sym typeface="Average"/>
              </a:rPr>
              <a:t> - Direct to Student Software</a:t>
            </a:r>
            <a:endParaRPr sz="800">
              <a:latin typeface="Average"/>
              <a:ea typeface="Average"/>
              <a:cs typeface="Average"/>
              <a:sym typeface="Average"/>
            </a:endParaRPr>
          </a:p>
          <a:p>
            <a:pPr indent="0" lvl="0" marL="0" rtl="0" algn="l">
              <a:lnSpc>
                <a:spcPct val="125000"/>
              </a:lnSpc>
              <a:spcBef>
                <a:spcPts val="0"/>
              </a:spcBef>
              <a:spcAft>
                <a:spcPts val="0"/>
              </a:spcAft>
              <a:buNone/>
            </a:pPr>
            <a:r>
              <a:rPr lang="en" sz="800">
                <a:solidFill>
                  <a:srgbClr val="9900FF"/>
                </a:solidFill>
                <a:latin typeface="Average"/>
                <a:ea typeface="Average"/>
                <a:cs typeface="Average"/>
                <a:sym typeface="Average"/>
              </a:rPr>
              <a:t>Purple</a:t>
            </a:r>
            <a:r>
              <a:rPr lang="en" sz="800">
                <a:latin typeface="Average"/>
                <a:ea typeface="Average"/>
                <a:cs typeface="Average"/>
                <a:sym typeface="Average"/>
              </a:rPr>
              <a:t> - Learning Management System</a:t>
            </a:r>
            <a:endParaRPr sz="800">
              <a:latin typeface="Average"/>
              <a:ea typeface="Average"/>
              <a:cs typeface="Average"/>
              <a:sym typeface="Average"/>
            </a:endParaRPr>
          </a:p>
          <a:p>
            <a:pPr indent="0" lvl="0" marL="0" rtl="0" algn="l">
              <a:lnSpc>
                <a:spcPct val="125000"/>
              </a:lnSpc>
              <a:spcBef>
                <a:spcPts val="0"/>
              </a:spcBef>
              <a:spcAft>
                <a:spcPts val="0"/>
              </a:spcAft>
              <a:buNone/>
            </a:pPr>
            <a:r>
              <a:rPr b="1" lang="en" sz="800">
                <a:solidFill>
                  <a:srgbClr val="00FFFF"/>
                </a:solidFill>
                <a:highlight>
                  <a:srgbClr val="BF9000"/>
                </a:highlight>
                <a:latin typeface="Average"/>
                <a:ea typeface="Average"/>
                <a:cs typeface="Average"/>
                <a:sym typeface="Average"/>
              </a:rPr>
              <a:t>Light Blue</a:t>
            </a:r>
            <a:r>
              <a:rPr lang="en" sz="800">
                <a:latin typeface="Average"/>
                <a:ea typeface="Average"/>
                <a:cs typeface="Average"/>
                <a:sym typeface="Average"/>
              </a:rPr>
              <a:t> - Course Content/Student Performance Analysis</a:t>
            </a:r>
            <a:endParaRPr sz="1000">
              <a:latin typeface="Average"/>
              <a:ea typeface="Average"/>
              <a:cs typeface="Average"/>
              <a:sym typeface="Average"/>
            </a:endParaRPr>
          </a:p>
        </p:txBody>
      </p:sp>
      <p:sp>
        <p:nvSpPr>
          <p:cNvPr id="531" name="Google Shape;531;p42"/>
          <p:cNvSpPr txBox="1"/>
          <p:nvPr/>
        </p:nvSpPr>
        <p:spPr>
          <a:xfrm>
            <a:off x="116250" y="120850"/>
            <a:ext cx="164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4 Box/4 Quadrant?</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Market Players/Companies</a:t>
            </a:r>
            <a:endParaRPr>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Compare to Peoplesoft</a:t>
            </a:r>
            <a:endParaRPr/>
          </a:p>
        </p:txBody>
      </p:sp>
      <p:sp>
        <p:nvSpPr>
          <p:cNvPr id="537" name="Google Shape;53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43"/>
          <p:cNvPicPr preferRelativeResize="0"/>
          <p:nvPr/>
        </p:nvPicPr>
        <p:blipFill>
          <a:blip r:embed="rId3">
            <a:alphaModFix/>
          </a:blip>
          <a:stretch>
            <a:fillRect/>
          </a:stretch>
        </p:blipFill>
        <p:spPr>
          <a:xfrm>
            <a:off x="-2" y="1126466"/>
            <a:ext cx="9143999" cy="4017033"/>
          </a:xfrm>
          <a:prstGeom prst="rect">
            <a:avLst/>
          </a:prstGeom>
          <a:noFill/>
          <a:ln>
            <a:noFill/>
          </a:ln>
        </p:spPr>
      </p:pic>
      <p:sp>
        <p:nvSpPr>
          <p:cNvPr id="539" name="Google Shape;539;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Compare to OTHOT</a:t>
            </a:r>
            <a:endParaRPr/>
          </a:p>
        </p:txBody>
      </p:sp>
      <p:sp>
        <p:nvSpPr>
          <p:cNvPr id="545" name="Google Shape;54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6" name="Google Shape;546;p44"/>
          <p:cNvPicPr preferRelativeResize="0"/>
          <p:nvPr/>
        </p:nvPicPr>
        <p:blipFill>
          <a:blip r:embed="rId3">
            <a:alphaModFix/>
          </a:blip>
          <a:stretch>
            <a:fillRect/>
          </a:stretch>
        </p:blipFill>
        <p:spPr>
          <a:xfrm>
            <a:off x="0" y="1017715"/>
            <a:ext cx="9143999" cy="4215319"/>
          </a:xfrm>
          <a:prstGeom prst="rect">
            <a:avLst/>
          </a:prstGeom>
          <a:noFill/>
          <a:ln>
            <a:noFill/>
          </a:ln>
        </p:spPr>
      </p:pic>
      <p:sp>
        <p:nvSpPr>
          <p:cNvPr id="547" name="Google Shape;547;p4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Compare to Nuventive</a:t>
            </a:r>
            <a:endParaRPr/>
          </a:p>
        </p:txBody>
      </p:sp>
      <p:sp>
        <p:nvSpPr>
          <p:cNvPr id="553" name="Google Shape;55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4" name="Google Shape;554;p45"/>
          <p:cNvPicPr preferRelativeResize="0"/>
          <p:nvPr/>
        </p:nvPicPr>
        <p:blipFill>
          <a:blip r:embed="rId3">
            <a:alphaModFix/>
          </a:blip>
          <a:stretch>
            <a:fillRect/>
          </a:stretch>
        </p:blipFill>
        <p:spPr>
          <a:xfrm>
            <a:off x="0" y="1310975"/>
            <a:ext cx="9144001" cy="3099400"/>
          </a:xfrm>
          <a:prstGeom prst="rect">
            <a:avLst/>
          </a:prstGeom>
          <a:noFill/>
          <a:ln>
            <a:noFill/>
          </a:ln>
        </p:spPr>
      </p:pic>
      <p:sp>
        <p:nvSpPr>
          <p:cNvPr id="555" name="Google Shape;555;p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have accomplished over the Blitz Day 24 hours </a:t>
            </a:r>
            <a:endParaRPr/>
          </a:p>
        </p:txBody>
      </p:sp>
      <p:sp>
        <p:nvSpPr>
          <p:cNvPr id="561" name="Google Shape;561;p46"/>
          <p:cNvSpPr txBox="1"/>
          <p:nvPr>
            <p:ph idx="1" type="body"/>
          </p:nvPr>
        </p:nvSpPr>
        <p:spPr>
          <a:xfrm>
            <a:off x="311700" y="1152475"/>
            <a:ext cx="8520600" cy="38259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Met with Entrepreneurs In Residence for advising of our initial startup pitch</a:t>
            </a:r>
            <a:endParaRPr sz="2000"/>
          </a:p>
          <a:p>
            <a:pPr indent="-355600" lvl="0" marL="457200" rtl="0" algn="l">
              <a:lnSpc>
                <a:spcPct val="115000"/>
              </a:lnSpc>
              <a:spcBef>
                <a:spcPts val="0"/>
              </a:spcBef>
              <a:spcAft>
                <a:spcPts val="0"/>
              </a:spcAft>
              <a:buSzPts val="2000"/>
              <a:buChar char="●"/>
            </a:pPr>
            <a:r>
              <a:rPr lang="en" sz="2000"/>
              <a:t>Developed a pitch deck based on the feedback from our advisors</a:t>
            </a:r>
            <a:endParaRPr sz="2000"/>
          </a:p>
          <a:p>
            <a:pPr indent="-355600" lvl="0" marL="457200" rtl="0" algn="l">
              <a:lnSpc>
                <a:spcPct val="115000"/>
              </a:lnSpc>
              <a:spcBef>
                <a:spcPts val="0"/>
              </a:spcBef>
              <a:spcAft>
                <a:spcPts val="0"/>
              </a:spcAft>
              <a:buSzPts val="2000"/>
              <a:buChar char="●"/>
            </a:pPr>
            <a:r>
              <a:rPr lang="en" sz="2000"/>
              <a:t>Added mock views of intended software solutions</a:t>
            </a:r>
            <a:endParaRPr sz="2000"/>
          </a:p>
          <a:p>
            <a:pPr indent="-355600" lvl="0" marL="457200" rtl="0" algn="l">
              <a:lnSpc>
                <a:spcPct val="115000"/>
              </a:lnSpc>
              <a:spcBef>
                <a:spcPts val="0"/>
              </a:spcBef>
              <a:spcAft>
                <a:spcPts val="0"/>
              </a:spcAft>
              <a:buSzPts val="2000"/>
              <a:buChar char="●"/>
            </a:pPr>
            <a:r>
              <a:rPr lang="en" sz="2000"/>
              <a:t>Researched and developed a new personal story</a:t>
            </a:r>
            <a:endParaRPr sz="2000"/>
          </a:p>
          <a:p>
            <a:pPr indent="-355600" lvl="0" marL="457200" rtl="0" algn="l">
              <a:lnSpc>
                <a:spcPct val="115000"/>
              </a:lnSpc>
              <a:spcBef>
                <a:spcPts val="0"/>
              </a:spcBef>
              <a:spcAft>
                <a:spcPts val="0"/>
              </a:spcAft>
              <a:buSzPts val="2000"/>
              <a:buChar char="●"/>
            </a:pPr>
            <a:r>
              <a:rPr lang="en" sz="2000"/>
              <a:t>Researched other competitors</a:t>
            </a:r>
            <a:endParaRPr sz="2000"/>
          </a:p>
          <a:p>
            <a:pPr indent="-355600" lvl="0" marL="457200" rtl="0" algn="l">
              <a:lnSpc>
                <a:spcPct val="115000"/>
              </a:lnSpc>
              <a:spcBef>
                <a:spcPts val="0"/>
              </a:spcBef>
              <a:spcAft>
                <a:spcPts val="0"/>
              </a:spcAft>
              <a:buSzPts val="2000"/>
              <a:buChar char="●"/>
            </a:pPr>
            <a:r>
              <a:rPr lang="en" sz="2000"/>
              <a:t>Researched statistics pertaining to our problem, target customers, and market scope</a:t>
            </a:r>
            <a:endParaRPr sz="2000"/>
          </a:p>
          <a:p>
            <a:pPr indent="0" lvl="0" marL="457200" rtl="0" algn="l">
              <a:spcBef>
                <a:spcPts val="1200"/>
              </a:spcBef>
              <a:spcAft>
                <a:spcPts val="1200"/>
              </a:spcAft>
              <a:buNone/>
            </a:pPr>
            <a:r>
              <a:t/>
            </a:r>
            <a:endParaRPr sz="2000"/>
          </a:p>
        </p:txBody>
      </p:sp>
      <p:sp>
        <p:nvSpPr>
          <p:cNvPr id="562" name="Google Shape;562;p4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7"/>
          <p:cNvSpPr txBox="1"/>
          <p:nvPr>
            <p:ph type="title"/>
          </p:nvPr>
        </p:nvSpPr>
        <p:spPr>
          <a:xfrm>
            <a:off x="311700" y="22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Entrepreneurs In Residence</a:t>
            </a:r>
            <a:endParaRPr/>
          </a:p>
        </p:txBody>
      </p:sp>
      <p:sp>
        <p:nvSpPr>
          <p:cNvPr id="568" name="Google Shape;568;p47"/>
          <p:cNvSpPr txBox="1"/>
          <p:nvPr>
            <p:ph idx="1" type="body"/>
          </p:nvPr>
        </p:nvSpPr>
        <p:spPr>
          <a:xfrm>
            <a:off x="311475" y="635000"/>
            <a:ext cx="8520600" cy="450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special thanks to those who have advised us:</a:t>
            </a:r>
            <a:endParaRPr/>
          </a:p>
          <a:p>
            <a:pPr indent="457200" lvl="0" marL="914400" rtl="0" algn="l">
              <a:spcBef>
                <a:spcPts val="1200"/>
              </a:spcBef>
              <a:spcAft>
                <a:spcPts val="0"/>
              </a:spcAft>
              <a:buNone/>
            </a:pPr>
            <a:r>
              <a:rPr lang="en"/>
              <a:t>						</a:t>
            </a:r>
            <a:r>
              <a:rPr lang="en"/>
              <a:t>	</a:t>
            </a:r>
            <a:endParaRPr/>
          </a:p>
          <a:p>
            <a:pPr indent="457200" lvl="0" marL="914400" rtl="0" algn="l">
              <a:spcBef>
                <a:spcPts val="1200"/>
              </a:spcBef>
              <a:spcAft>
                <a:spcPts val="0"/>
              </a:spcAft>
              <a:buNone/>
            </a:pPr>
            <a:r>
              <a:rPr lang="en"/>
              <a:t>Joanna Sutton							</a:t>
            </a:r>
            <a:r>
              <a:rPr lang="en"/>
              <a:t>Kelly Collier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914400" rtl="0" algn="l">
              <a:spcBef>
                <a:spcPts val="1200"/>
              </a:spcBef>
              <a:spcAft>
                <a:spcPts val="0"/>
              </a:spcAft>
              <a:buNone/>
            </a:pPr>
            <a:r>
              <a:rPr lang="en"/>
              <a:t>Don Morrison						Justin Frankert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69" name="Google Shape;569;p47"/>
          <p:cNvPicPr preferRelativeResize="0"/>
          <p:nvPr/>
        </p:nvPicPr>
        <p:blipFill>
          <a:blip r:embed="rId3">
            <a:alphaModFix/>
          </a:blip>
          <a:stretch>
            <a:fillRect/>
          </a:stretch>
        </p:blipFill>
        <p:spPr>
          <a:xfrm>
            <a:off x="691450" y="3191325"/>
            <a:ext cx="902275" cy="902275"/>
          </a:xfrm>
          <a:prstGeom prst="rect">
            <a:avLst/>
          </a:prstGeom>
          <a:noFill/>
          <a:ln>
            <a:noFill/>
          </a:ln>
        </p:spPr>
      </p:pic>
      <p:pic>
        <p:nvPicPr>
          <p:cNvPr id="570" name="Google Shape;570;p47"/>
          <p:cNvPicPr preferRelativeResize="0"/>
          <p:nvPr/>
        </p:nvPicPr>
        <p:blipFill>
          <a:blip r:embed="rId4">
            <a:alphaModFix/>
          </a:blip>
          <a:stretch>
            <a:fillRect/>
          </a:stretch>
        </p:blipFill>
        <p:spPr>
          <a:xfrm>
            <a:off x="4811925" y="3191325"/>
            <a:ext cx="902275" cy="902275"/>
          </a:xfrm>
          <a:prstGeom prst="rect">
            <a:avLst/>
          </a:prstGeom>
          <a:noFill/>
          <a:ln>
            <a:noFill/>
          </a:ln>
        </p:spPr>
      </p:pic>
      <p:pic>
        <p:nvPicPr>
          <p:cNvPr id="571" name="Google Shape;571;p47"/>
          <p:cNvPicPr preferRelativeResize="0"/>
          <p:nvPr/>
        </p:nvPicPr>
        <p:blipFill>
          <a:blip r:embed="rId5">
            <a:alphaModFix/>
          </a:blip>
          <a:stretch>
            <a:fillRect/>
          </a:stretch>
        </p:blipFill>
        <p:spPr>
          <a:xfrm>
            <a:off x="4811925" y="1386775"/>
            <a:ext cx="902275" cy="902275"/>
          </a:xfrm>
          <a:prstGeom prst="rect">
            <a:avLst/>
          </a:prstGeom>
          <a:noFill/>
          <a:ln>
            <a:noFill/>
          </a:ln>
        </p:spPr>
      </p:pic>
      <p:pic>
        <p:nvPicPr>
          <p:cNvPr id="572" name="Google Shape;572;p47"/>
          <p:cNvPicPr preferRelativeResize="0"/>
          <p:nvPr/>
        </p:nvPicPr>
        <p:blipFill>
          <a:blip r:embed="rId6">
            <a:alphaModFix/>
          </a:blip>
          <a:stretch>
            <a:fillRect/>
          </a:stretch>
        </p:blipFill>
        <p:spPr>
          <a:xfrm>
            <a:off x="691450" y="1386775"/>
            <a:ext cx="902275" cy="902275"/>
          </a:xfrm>
          <a:prstGeom prst="rect">
            <a:avLst/>
          </a:prstGeom>
          <a:noFill/>
          <a:ln>
            <a:noFill/>
          </a:ln>
        </p:spPr>
      </p:pic>
      <p:sp>
        <p:nvSpPr>
          <p:cNvPr id="573" name="Google Shape;573;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150325"/>
            <a:ext cx="8520600" cy="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SOLUTION</a:t>
            </a:r>
            <a:endParaRPr/>
          </a:p>
        </p:txBody>
      </p:sp>
      <p:sp>
        <p:nvSpPr>
          <p:cNvPr id="91" name="Google Shape;91;p16"/>
          <p:cNvSpPr txBox="1"/>
          <p:nvPr>
            <p:ph idx="1" type="body"/>
          </p:nvPr>
        </p:nvSpPr>
        <p:spPr>
          <a:xfrm>
            <a:off x="311700" y="661350"/>
            <a:ext cx="8520600" cy="42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web-based platform that </a:t>
            </a:r>
            <a:r>
              <a:rPr lang="en">
                <a:solidFill>
                  <a:schemeClr val="accent5"/>
                </a:solidFill>
              </a:rPr>
              <a:t>provides personalized recommendations</a:t>
            </a:r>
            <a:r>
              <a:rPr lang="en"/>
              <a:t> to instructors and students by </a:t>
            </a:r>
            <a:r>
              <a:rPr lang="en">
                <a:solidFill>
                  <a:schemeClr val="accent5"/>
                </a:solidFill>
              </a:rPr>
              <a:t>analyzing fine-grained student data</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Universities CAN:					Students GET: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Instructors CAN:</a:t>
            </a:r>
            <a:endParaRPr/>
          </a:p>
          <a:p>
            <a:pPr indent="0" lvl="0" marL="0" rtl="0" algn="l">
              <a:spcBef>
                <a:spcPts val="1200"/>
              </a:spcBef>
              <a:spcAft>
                <a:spcPts val="1200"/>
              </a:spcAft>
              <a:buNone/>
            </a:pPr>
            <a:r>
              <a:t/>
            </a:r>
            <a:endParaRPr/>
          </a:p>
        </p:txBody>
      </p:sp>
      <p:sp>
        <p:nvSpPr>
          <p:cNvPr id="92" name="Google Shape;92;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6"/>
          <p:cNvSpPr txBox="1"/>
          <p:nvPr/>
        </p:nvSpPr>
        <p:spPr>
          <a:xfrm>
            <a:off x="629050" y="3759625"/>
            <a:ext cx="1156500" cy="780300"/>
          </a:xfrm>
          <a:prstGeom prst="rect">
            <a:avLst/>
          </a:prstGeom>
          <a:solidFill>
            <a:srgbClr val="0000FF"/>
          </a:solidFill>
          <a:ln cap="flat" cmpd="sng" w="76200">
            <a:solidFill>
              <a:srgbClr val="00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Average"/>
                <a:ea typeface="Average"/>
                <a:cs typeface="Average"/>
                <a:sym typeface="Average"/>
              </a:rPr>
              <a:t>Be m</a:t>
            </a:r>
            <a:r>
              <a:rPr lang="en" sz="1800">
                <a:solidFill>
                  <a:schemeClr val="lt2"/>
                </a:solidFill>
                <a:latin typeface="Average"/>
                <a:ea typeface="Average"/>
                <a:cs typeface="Average"/>
                <a:sym typeface="Average"/>
              </a:rPr>
              <a:t>ore informed</a:t>
            </a:r>
            <a:endParaRPr>
              <a:solidFill>
                <a:schemeClr val="lt2"/>
              </a:solidFill>
              <a:latin typeface="Average"/>
              <a:ea typeface="Average"/>
              <a:cs typeface="Average"/>
              <a:sym typeface="Average"/>
            </a:endParaRPr>
          </a:p>
        </p:txBody>
      </p:sp>
      <p:sp>
        <p:nvSpPr>
          <p:cNvPr id="94" name="Google Shape;94;p16"/>
          <p:cNvSpPr txBox="1"/>
          <p:nvPr/>
        </p:nvSpPr>
        <p:spPr>
          <a:xfrm>
            <a:off x="2070725" y="3759625"/>
            <a:ext cx="1790700" cy="780300"/>
          </a:xfrm>
          <a:prstGeom prst="rect">
            <a:avLst/>
          </a:prstGeom>
          <a:solidFill>
            <a:srgbClr val="0000FF"/>
          </a:solidFill>
          <a:ln cap="flat" cmpd="sng" w="76200">
            <a:solidFill>
              <a:srgbClr val="00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Average"/>
                <a:ea typeface="Average"/>
                <a:cs typeface="Average"/>
                <a:sym typeface="Average"/>
              </a:rPr>
              <a:t>A</a:t>
            </a:r>
            <a:r>
              <a:rPr lang="en" sz="1800">
                <a:solidFill>
                  <a:schemeClr val="lt2"/>
                </a:solidFill>
                <a:latin typeface="Average"/>
                <a:ea typeface="Average"/>
                <a:cs typeface="Average"/>
                <a:sym typeface="Average"/>
              </a:rPr>
              <a:t>ddress student issues promptly</a:t>
            </a:r>
            <a:endParaRPr>
              <a:solidFill>
                <a:schemeClr val="lt2"/>
              </a:solidFill>
              <a:latin typeface="Average"/>
              <a:ea typeface="Average"/>
              <a:cs typeface="Average"/>
              <a:sym typeface="Average"/>
            </a:endParaRPr>
          </a:p>
        </p:txBody>
      </p:sp>
      <p:sp>
        <p:nvSpPr>
          <p:cNvPr id="95" name="Google Shape;95;p16"/>
          <p:cNvSpPr txBox="1"/>
          <p:nvPr/>
        </p:nvSpPr>
        <p:spPr>
          <a:xfrm>
            <a:off x="4146600" y="3759625"/>
            <a:ext cx="2770800" cy="780300"/>
          </a:xfrm>
          <a:prstGeom prst="rect">
            <a:avLst/>
          </a:prstGeom>
          <a:solidFill>
            <a:srgbClr val="0000FF"/>
          </a:solidFill>
          <a:ln cap="flat" cmpd="sng" w="76200">
            <a:solidFill>
              <a:srgbClr val="00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Average"/>
                <a:ea typeface="Average"/>
                <a:cs typeface="Average"/>
                <a:sym typeface="Average"/>
              </a:rPr>
              <a:t>E</a:t>
            </a:r>
            <a:r>
              <a:rPr lang="en" sz="1800">
                <a:solidFill>
                  <a:schemeClr val="lt2"/>
                </a:solidFill>
                <a:latin typeface="Average"/>
                <a:ea typeface="Average"/>
                <a:cs typeface="Average"/>
                <a:sym typeface="Average"/>
              </a:rPr>
              <a:t>fficiently adapt for future iterations of the course </a:t>
            </a:r>
            <a:endParaRPr>
              <a:solidFill>
                <a:schemeClr val="lt2"/>
              </a:solidFill>
              <a:latin typeface="Average"/>
              <a:ea typeface="Average"/>
              <a:cs typeface="Average"/>
              <a:sym typeface="Average"/>
            </a:endParaRPr>
          </a:p>
        </p:txBody>
      </p:sp>
      <p:sp>
        <p:nvSpPr>
          <p:cNvPr id="96" name="Google Shape;96;p16"/>
          <p:cNvSpPr txBox="1"/>
          <p:nvPr/>
        </p:nvSpPr>
        <p:spPr>
          <a:xfrm>
            <a:off x="4146600" y="2397800"/>
            <a:ext cx="3285000" cy="461700"/>
          </a:xfrm>
          <a:prstGeom prst="rect">
            <a:avLst/>
          </a:prstGeom>
          <a:solidFill>
            <a:srgbClr val="0000FF"/>
          </a:solidFill>
          <a:ln cap="flat" cmpd="sng" w="76200">
            <a:solidFill>
              <a:srgbClr val="00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latin typeface="Average"/>
                <a:ea typeface="Average"/>
                <a:cs typeface="Average"/>
                <a:sym typeface="Average"/>
              </a:rPr>
              <a:t>Personalized recommendations</a:t>
            </a:r>
            <a:endParaRPr>
              <a:solidFill>
                <a:schemeClr val="lt2"/>
              </a:solidFill>
              <a:latin typeface="Average"/>
              <a:ea typeface="Average"/>
              <a:cs typeface="Average"/>
              <a:sym typeface="Average"/>
            </a:endParaRPr>
          </a:p>
        </p:txBody>
      </p:sp>
      <p:sp>
        <p:nvSpPr>
          <p:cNvPr id="97" name="Google Shape;97;p16"/>
          <p:cNvSpPr txBox="1"/>
          <p:nvPr/>
        </p:nvSpPr>
        <p:spPr>
          <a:xfrm>
            <a:off x="629050" y="2397800"/>
            <a:ext cx="1966800" cy="461700"/>
          </a:xfrm>
          <a:prstGeom prst="rect">
            <a:avLst/>
          </a:prstGeom>
          <a:solidFill>
            <a:srgbClr val="0000FF"/>
          </a:solidFill>
          <a:ln cap="flat" cmpd="sng" w="76200">
            <a:solidFill>
              <a:srgbClr val="00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lt2"/>
                </a:solidFill>
                <a:latin typeface="Average"/>
                <a:ea typeface="Average"/>
                <a:cs typeface="Average"/>
                <a:sym typeface="Average"/>
              </a:rPr>
              <a:t>Retain students</a:t>
            </a:r>
            <a:endParaRPr b="1">
              <a:solidFill>
                <a:schemeClr val="lt2"/>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 Map Generation</a:t>
            </a:r>
            <a:endParaRPr/>
          </a:p>
        </p:txBody>
      </p:sp>
      <p:sp>
        <p:nvSpPr>
          <p:cNvPr id="103" name="Google Shape;10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p:nvPr/>
        </p:nvSpPr>
        <p:spPr>
          <a:xfrm>
            <a:off x="2024975" y="861500"/>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2177375" y="1013900"/>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2329775" y="1166300"/>
            <a:ext cx="577800" cy="79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2024975" y="33198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2177375" y="34722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329775" y="3624625"/>
            <a:ext cx="577800" cy="79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1342875" y="2242950"/>
            <a:ext cx="774300" cy="65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349088" y="1941900"/>
            <a:ext cx="1959300" cy="1259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BeyondTranscripts</a:t>
            </a:r>
            <a:endParaRPr b="1"/>
          </a:p>
        </p:txBody>
      </p:sp>
      <p:cxnSp>
        <p:nvCxnSpPr>
          <p:cNvPr id="112" name="Google Shape;112;p17"/>
          <p:cNvCxnSpPr>
            <a:stCxn id="110" idx="0"/>
          </p:cNvCxnSpPr>
          <p:nvPr/>
        </p:nvCxnSpPr>
        <p:spPr>
          <a:xfrm flipH="1" rot="10800000">
            <a:off x="1730025" y="1746750"/>
            <a:ext cx="244200" cy="496200"/>
          </a:xfrm>
          <a:prstGeom prst="straightConnector1">
            <a:avLst/>
          </a:prstGeom>
          <a:noFill/>
          <a:ln cap="flat" cmpd="sng" w="9525">
            <a:solidFill>
              <a:schemeClr val="dk2"/>
            </a:solidFill>
            <a:prstDash val="solid"/>
            <a:round/>
            <a:headEnd len="med" w="med" type="none"/>
            <a:tailEnd len="med" w="med" type="triangle"/>
          </a:ln>
        </p:spPr>
      </p:cxnSp>
      <p:cxnSp>
        <p:nvCxnSpPr>
          <p:cNvPr id="113" name="Google Shape;113;p17"/>
          <p:cNvCxnSpPr>
            <a:stCxn id="110" idx="4"/>
          </p:cNvCxnSpPr>
          <p:nvPr/>
        </p:nvCxnSpPr>
        <p:spPr>
          <a:xfrm>
            <a:off x="1730025" y="2900550"/>
            <a:ext cx="249000" cy="3414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7"/>
          <p:cNvCxnSpPr>
            <a:stCxn id="106" idx="3"/>
          </p:cNvCxnSpPr>
          <p:nvPr/>
        </p:nvCxnSpPr>
        <p:spPr>
          <a:xfrm>
            <a:off x="2907575" y="1565750"/>
            <a:ext cx="542400" cy="38910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17"/>
          <p:cNvCxnSpPr>
            <a:stCxn id="109" idx="3"/>
          </p:cNvCxnSpPr>
          <p:nvPr/>
        </p:nvCxnSpPr>
        <p:spPr>
          <a:xfrm flipH="1" rot="10800000">
            <a:off x="2907575" y="3183775"/>
            <a:ext cx="537600" cy="8403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7"/>
          <p:cNvSpPr txBox="1"/>
          <p:nvPr/>
        </p:nvSpPr>
        <p:spPr>
          <a:xfrm>
            <a:off x="1882475" y="439450"/>
            <a:ext cx="11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Assignments</a:t>
            </a:r>
            <a:endParaRPr>
              <a:solidFill>
                <a:schemeClr val="dk1"/>
              </a:solidFill>
              <a:latin typeface="Average"/>
              <a:ea typeface="Average"/>
              <a:cs typeface="Average"/>
              <a:sym typeface="Average"/>
            </a:endParaRPr>
          </a:p>
        </p:txBody>
      </p:sp>
      <p:sp>
        <p:nvSpPr>
          <p:cNvPr id="117" name="Google Shape;117;p17"/>
          <p:cNvSpPr txBox="1"/>
          <p:nvPr/>
        </p:nvSpPr>
        <p:spPr>
          <a:xfrm>
            <a:off x="1882475" y="4423525"/>
            <a:ext cx="116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Lectures</a:t>
            </a:r>
            <a:endParaRPr>
              <a:solidFill>
                <a:schemeClr val="dk1"/>
              </a:solidFill>
              <a:latin typeface="Average"/>
              <a:ea typeface="Average"/>
              <a:cs typeface="Average"/>
              <a:sym typeface="Average"/>
            </a:endParaRPr>
          </a:p>
        </p:txBody>
      </p:sp>
      <p:sp>
        <p:nvSpPr>
          <p:cNvPr id="118" name="Google Shape;118;p17"/>
          <p:cNvSpPr txBox="1"/>
          <p:nvPr/>
        </p:nvSpPr>
        <p:spPr>
          <a:xfrm>
            <a:off x="286175" y="2371650"/>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Instructor</a:t>
            </a:r>
            <a:endParaRPr b="1">
              <a:solidFill>
                <a:schemeClr val="dk1"/>
              </a:solidFill>
              <a:latin typeface="Average"/>
              <a:ea typeface="Average"/>
              <a:cs typeface="Average"/>
              <a:sym typeface="Average"/>
            </a:endParaRPr>
          </a:p>
        </p:txBody>
      </p:sp>
      <p:pic>
        <p:nvPicPr>
          <p:cNvPr id="119" name="Google Shape;119;p17"/>
          <p:cNvPicPr preferRelativeResize="0"/>
          <p:nvPr/>
        </p:nvPicPr>
        <p:blipFill>
          <a:blip r:embed="rId3">
            <a:alphaModFix/>
          </a:blip>
          <a:stretch>
            <a:fillRect/>
          </a:stretch>
        </p:blipFill>
        <p:spPr>
          <a:xfrm>
            <a:off x="5707563" y="669996"/>
            <a:ext cx="3044348" cy="3803508"/>
          </a:xfrm>
          <a:prstGeom prst="rect">
            <a:avLst/>
          </a:prstGeom>
          <a:noFill/>
          <a:ln>
            <a:noFill/>
          </a:ln>
        </p:spPr>
      </p:pic>
      <p:cxnSp>
        <p:nvCxnSpPr>
          <p:cNvPr id="120" name="Google Shape;120;p17"/>
          <p:cNvCxnSpPr>
            <a:stCxn id="111" idx="3"/>
            <a:endCxn id="119" idx="1"/>
          </p:cNvCxnSpPr>
          <p:nvPr/>
        </p:nvCxnSpPr>
        <p:spPr>
          <a:xfrm>
            <a:off x="5308388" y="2571750"/>
            <a:ext cx="399300" cy="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p:nvPr/>
        </p:nvSpPr>
        <p:spPr>
          <a:xfrm>
            <a:off x="2420038" y="2172300"/>
            <a:ext cx="577800" cy="798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2302450" y="2868500"/>
            <a:ext cx="8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Average"/>
                <a:ea typeface="Average"/>
                <a:cs typeface="Average"/>
                <a:sym typeface="Average"/>
              </a:rPr>
              <a:t>Syllabus</a:t>
            </a:r>
            <a:endParaRPr>
              <a:solidFill>
                <a:schemeClr val="accent6"/>
              </a:solidFill>
              <a:latin typeface="Average"/>
              <a:ea typeface="Average"/>
              <a:cs typeface="Average"/>
              <a:sym typeface="Average"/>
            </a:endParaRPr>
          </a:p>
        </p:txBody>
      </p:sp>
      <p:cxnSp>
        <p:nvCxnSpPr>
          <p:cNvPr id="123" name="Google Shape;123;p17"/>
          <p:cNvCxnSpPr>
            <a:stCxn id="110" idx="6"/>
            <a:endCxn id="121" idx="1"/>
          </p:cNvCxnSpPr>
          <p:nvPr/>
        </p:nvCxnSpPr>
        <p:spPr>
          <a:xfrm>
            <a:off x="2117175" y="2571750"/>
            <a:ext cx="303000" cy="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17"/>
          <p:cNvCxnSpPr>
            <a:stCxn id="121" idx="3"/>
            <a:endCxn id="111" idx="1"/>
          </p:cNvCxnSpPr>
          <p:nvPr/>
        </p:nvCxnSpPr>
        <p:spPr>
          <a:xfrm>
            <a:off x="2997838" y="2571750"/>
            <a:ext cx="351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 Student View</a:t>
            </a:r>
            <a:endParaRPr/>
          </a:p>
        </p:txBody>
      </p:sp>
      <p:sp>
        <p:nvSpPr>
          <p:cNvPr id="130" name="Google Shape;13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1" name="Google Shape;13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2" name="Google Shape;132;p18"/>
          <p:cNvPicPr preferRelativeResize="0"/>
          <p:nvPr/>
        </p:nvPicPr>
        <p:blipFill>
          <a:blip r:embed="rId3">
            <a:alphaModFix/>
          </a:blip>
          <a:stretch>
            <a:fillRect/>
          </a:stretch>
        </p:blipFill>
        <p:spPr>
          <a:xfrm>
            <a:off x="234275" y="789076"/>
            <a:ext cx="4409450" cy="4228194"/>
          </a:xfrm>
          <a:prstGeom prst="rect">
            <a:avLst/>
          </a:prstGeom>
          <a:noFill/>
          <a:ln>
            <a:noFill/>
          </a:ln>
        </p:spPr>
      </p:pic>
      <p:pic>
        <p:nvPicPr>
          <p:cNvPr id="133" name="Google Shape;133;p18"/>
          <p:cNvPicPr preferRelativeResize="0"/>
          <p:nvPr/>
        </p:nvPicPr>
        <p:blipFill>
          <a:blip r:embed="rId4">
            <a:alphaModFix/>
          </a:blip>
          <a:stretch>
            <a:fillRect/>
          </a:stretch>
        </p:blipFill>
        <p:spPr>
          <a:xfrm>
            <a:off x="4758013" y="572700"/>
            <a:ext cx="3800475" cy="1143000"/>
          </a:xfrm>
          <a:prstGeom prst="rect">
            <a:avLst/>
          </a:prstGeom>
          <a:noFill/>
          <a:ln>
            <a:noFill/>
          </a:ln>
        </p:spPr>
      </p:pic>
      <p:pic>
        <p:nvPicPr>
          <p:cNvPr id="134" name="Google Shape;134;p18"/>
          <p:cNvPicPr preferRelativeResize="0"/>
          <p:nvPr/>
        </p:nvPicPr>
        <p:blipFill>
          <a:blip r:embed="rId5">
            <a:alphaModFix/>
          </a:blip>
          <a:stretch>
            <a:fillRect/>
          </a:stretch>
        </p:blipFill>
        <p:spPr>
          <a:xfrm>
            <a:off x="4643713" y="2036400"/>
            <a:ext cx="4029075" cy="1733550"/>
          </a:xfrm>
          <a:prstGeom prst="rect">
            <a:avLst/>
          </a:prstGeom>
          <a:noFill/>
          <a:ln>
            <a:noFill/>
          </a:ln>
        </p:spPr>
      </p:pic>
      <p:grpSp>
        <p:nvGrpSpPr>
          <p:cNvPr id="135" name="Google Shape;135;p18"/>
          <p:cNvGrpSpPr/>
          <p:nvPr/>
        </p:nvGrpSpPr>
        <p:grpSpPr>
          <a:xfrm>
            <a:off x="765291" y="623173"/>
            <a:ext cx="2893302" cy="3761125"/>
            <a:chOff x="311688" y="136675"/>
            <a:chExt cx="3800475" cy="4733952"/>
          </a:xfrm>
        </p:grpSpPr>
        <p:grpSp>
          <p:nvGrpSpPr>
            <p:cNvPr id="136" name="Google Shape;136;p18"/>
            <p:cNvGrpSpPr/>
            <p:nvPr/>
          </p:nvGrpSpPr>
          <p:grpSpPr>
            <a:xfrm>
              <a:off x="311688" y="136675"/>
              <a:ext cx="3800475" cy="4733952"/>
              <a:chOff x="311688" y="136675"/>
              <a:chExt cx="3800475" cy="4733952"/>
            </a:xfrm>
          </p:grpSpPr>
          <p:pic>
            <p:nvPicPr>
              <p:cNvPr id="137" name="Google Shape;137;p18"/>
              <p:cNvPicPr preferRelativeResize="0"/>
              <p:nvPr/>
            </p:nvPicPr>
            <p:blipFill>
              <a:blip r:embed="rId6">
                <a:alphaModFix/>
              </a:blip>
              <a:stretch>
                <a:fillRect/>
              </a:stretch>
            </p:blipFill>
            <p:spPr>
              <a:xfrm>
                <a:off x="311688" y="136675"/>
                <a:ext cx="3800475" cy="4733925"/>
              </a:xfrm>
              <a:prstGeom prst="rect">
                <a:avLst/>
              </a:prstGeom>
              <a:noFill/>
              <a:ln>
                <a:noFill/>
              </a:ln>
            </p:spPr>
          </p:pic>
          <p:sp>
            <p:nvSpPr>
              <p:cNvPr id="138" name="Google Shape;138;p18"/>
              <p:cNvSpPr/>
              <p:nvPr/>
            </p:nvSpPr>
            <p:spPr>
              <a:xfrm>
                <a:off x="3160432" y="3911827"/>
                <a:ext cx="939300" cy="958800"/>
              </a:xfrm>
              <a:prstGeom prst="ellipse">
                <a:avLst/>
              </a:prstGeom>
              <a:noFill/>
              <a:ln cap="flat" cmpd="sng" w="1143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 name="Google Shape;139;p18"/>
            <p:cNvCxnSpPr/>
            <p:nvPr/>
          </p:nvCxnSpPr>
          <p:spPr>
            <a:xfrm flipH="1">
              <a:off x="3628882" y="962827"/>
              <a:ext cx="4800" cy="3096900"/>
            </a:xfrm>
            <a:prstGeom prst="straightConnector1">
              <a:avLst/>
            </a:prstGeom>
            <a:noFill/>
            <a:ln cap="flat" cmpd="sng" w="76200">
              <a:solidFill>
                <a:srgbClr val="FFFF00"/>
              </a:solidFill>
              <a:prstDash val="solid"/>
              <a:round/>
              <a:headEnd len="med" w="med" type="none"/>
              <a:tailEnd len="med" w="med" type="triangle"/>
            </a:ln>
            <a:effectLst>
              <a:outerShdw blurRad="114300" rotWithShape="0" algn="bl" dir="12300000" dist="95250">
                <a:srgbClr val="000000"/>
              </a:outerShdw>
            </a:effectLst>
          </p:spPr>
        </p:cxnSp>
        <p:cxnSp>
          <p:nvCxnSpPr>
            <p:cNvPr id="140" name="Google Shape;140;p18"/>
            <p:cNvCxnSpPr/>
            <p:nvPr/>
          </p:nvCxnSpPr>
          <p:spPr>
            <a:xfrm>
              <a:off x="2109650" y="3440300"/>
              <a:ext cx="1306500" cy="730500"/>
            </a:xfrm>
            <a:prstGeom prst="straightConnector1">
              <a:avLst/>
            </a:prstGeom>
            <a:noFill/>
            <a:ln cap="flat" cmpd="sng" w="76200">
              <a:solidFill>
                <a:srgbClr val="FF0000"/>
              </a:solidFill>
              <a:prstDash val="solid"/>
              <a:round/>
              <a:headEnd len="med" w="med" type="none"/>
              <a:tailEnd len="med" w="med" type="triangle"/>
            </a:ln>
            <a:effectLst>
              <a:outerShdw blurRad="57150" rotWithShape="0" algn="bl" dir="9060000" dist="76200">
                <a:srgbClr val="000000"/>
              </a:outerShdw>
            </a:effectLst>
          </p:spPr>
        </p:cxnSp>
        <p:cxnSp>
          <p:nvCxnSpPr>
            <p:cNvPr id="141" name="Google Shape;141;p18"/>
            <p:cNvCxnSpPr/>
            <p:nvPr/>
          </p:nvCxnSpPr>
          <p:spPr>
            <a:xfrm flipH="1" rot="10800000">
              <a:off x="2119325" y="4398375"/>
              <a:ext cx="1185600" cy="4800"/>
            </a:xfrm>
            <a:prstGeom prst="straightConnector1">
              <a:avLst/>
            </a:prstGeom>
            <a:noFill/>
            <a:ln cap="flat" cmpd="sng" w="76200">
              <a:solidFill>
                <a:srgbClr val="FF0000"/>
              </a:solidFill>
              <a:prstDash val="solid"/>
              <a:round/>
              <a:headEnd len="med" w="med" type="none"/>
              <a:tailEnd len="med" w="med" type="triangle"/>
            </a:ln>
            <a:effectLst>
              <a:outerShdw blurRad="71438" rotWithShape="0" algn="bl" dir="7380000" dist="85725">
                <a:srgbClr val="000000"/>
              </a:outerShdw>
            </a:effectLst>
          </p:spPr>
        </p:cxnSp>
        <p:cxnSp>
          <p:nvCxnSpPr>
            <p:cNvPr id="142" name="Google Shape;142;p18"/>
            <p:cNvCxnSpPr/>
            <p:nvPr/>
          </p:nvCxnSpPr>
          <p:spPr>
            <a:xfrm>
              <a:off x="1737075" y="3740275"/>
              <a:ext cx="4800" cy="343500"/>
            </a:xfrm>
            <a:prstGeom prst="straightConnector1">
              <a:avLst/>
            </a:prstGeom>
            <a:noFill/>
            <a:ln cap="flat" cmpd="sng" w="28575">
              <a:solidFill>
                <a:srgbClr val="FF0000"/>
              </a:solidFill>
              <a:prstDash val="solid"/>
              <a:round/>
              <a:headEnd len="med" w="med" type="none"/>
              <a:tailEnd len="med" w="med" type="triangle"/>
            </a:ln>
            <a:effectLst>
              <a:outerShdw blurRad="57150" rotWithShape="0" algn="bl" dir="12840000" dist="47625">
                <a:srgbClr val="000000"/>
              </a:outerShdw>
            </a:effectLst>
          </p:spPr>
        </p:cxnSp>
        <p:cxnSp>
          <p:nvCxnSpPr>
            <p:cNvPr id="143" name="Google Shape;143;p18"/>
            <p:cNvCxnSpPr/>
            <p:nvPr/>
          </p:nvCxnSpPr>
          <p:spPr>
            <a:xfrm>
              <a:off x="1035475" y="3217700"/>
              <a:ext cx="329100" cy="2274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57150">
                <a:srgbClr val="000000"/>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xit" presetID="10" presetSubtype="0">
                                  <p:stCondLst>
                                    <p:cond delay="0"/>
                                  </p:stCondLst>
                                  <p:childTnLst>
                                    <p:animEffect filter="fade" transition="out">
                                      <p:cBhvr>
                                        <p:cTn dur="1000"/>
                                        <p:tgtEl>
                                          <p:spTgt spid="132"/>
                                        </p:tgtEl>
                                      </p:cBhvr>
                                    </p:animEffect>
                                    <p:set>
                                      <p:cBhvr>
                                        <p:cTn dur="1" fill="hold">
                                          <p:stCondLst>
                                            <p:cond delay="100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 Instructor View (I)</a:t>
            </a:r>
            <a:endParaRPr/>
          </a:p>
        </p:txBody>
      </p:sp>
      <p:sp>
        <p:nvSpPr>
          <p:cNvPr id="149" name="Google Shape;14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0" name="Google Shape;15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19"/>
          <p:cNvPicPr preferRelativeResize="0"/>
          <p:nvPr/>
        </p:nvPicPr>
        <p:blipFill>
          <a:blip r:embed="rId3">
            <a:alphaModFix/>
          </a:blip>
          <a:stretch>
            <a:fillRect/>
          </a:stretch>
        </p:blipFill>
        <p:spPr>
          <a:xfrm>
            <a:off x="445826" y="572700"/>
            <a:ext cx="3112501" cy="3998100"/>
          </a:xfrm>
          <a:prstGeom prst="rect">
            <a:avLst/>
          </a:prstGeom>
          <a:noFill/>
          <a:ln>
            <a:noFill/>
          </a:ln>
        </p:spPr>
      </p:pic>
      <p:pic>
        <p:nvPicPr>
          <p:cNvPr id="152" name="Google Shape;152;p19"/>
          <p:cNvPicPr preferRelativeResize="0"/>
          <p:nvPr/>
        </p:nvPicPr>
        <p:blipFill>
          <a:blip r:embed="rId4">
            <a:alphaModFix/>
          </a:blip>
          <a:stretch>
            <a:fillRect/>
          </a:stretch>
        </p:blipFill>
        <p:spPr>
          <a:xfrm>
            <a:off x="4836200" y="1095375"/>
            <a:ext cx="3390900" cy="2952750"/>
          </a:xfrm>
          <a:prstGeom prst="rect">
            <a:avLst/>
          </a:prstGeom>
          <a:noFill/>
          <a:ln>
            <a:noFill/>
          </a:ln>
        </p:spPr>
      </p:pic>
      <p:sp>
        <p:nvSpPr>
          <p:cNvPr id="153" name="Google Shape;153;p19"/>
          <p:cNvSpPr/>
          <p:nvPr/>
        </p:nvSpPr>
        <p:spPr>
          <a:xfrm>
            <a:off x="2476795" y="933752"/>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1621132" y="1785625"/>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1621132" y="3066251"/>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1203628" y="3274954"/>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769219" y="3274954"/>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2053618" y="4083551"/>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69219" y="3908661"/>
            <a:ext cx="3723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 Instructor View (II)</a:t>
            </a:r>
            <a:endParaRPr/>
          </a:p>
        </p:txBody>
      </p:sp>
      <p:sp>
        <p:nvSpPr>
          <p:cNvPr id="165" name="Google Shape;16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6" name="Google Shape;166;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0"/>
          <p:cNvPicPr preferRelativeResize="0"/>
          <p:nvPr/>
        </p:nvPicPr>
        <p:blipFill>
          <a:blip r:embed="rId3">
            <a:alphaModFix/>
          </a:blip>
          <a:stretch>
            <a:fillRect/>
          </a:stretch>
        </p:blipFill>
        <p:spPr>
          <a:xfrm>
            <a:off x="445850" y="572700"/>
            <a:ext cx="3112450" cy="3998100"/>
          </a:xfrm>
          <a:prstGeom prst="rect">
            <a:avLst/>
          </a:prstGeom>
          <a:noFill/>
          <a:ln>
            <a:noFill/>
          </a:ln>
        </p:spPr>
      </p:pic>
      <p:sp>
        <p:nvSpPr>
          <p:cNvPr id="168" name="Google Shape;168;p20"/>
          <p:cNvSpPr/>
          <p:nvPr/>
        </p:nvSpPr>
        <p:spPr>
          <a:xfrm>
            <a:off x="1198010" y="2635625"/>
            <a:ext cx="3720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2478679" y="3867372"/>
            <a:ext cx="3720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1623021" y="3487500"/>
            <a:ext cx="372000" cy="379800"/>
          </a:xfrm>
          <a:prstGeom prst="ellipse">
            <a:avLst/>
          </a:prstGeom>
          <a:no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0"/>
          <p:cNvPicPr preferRelativeResize="0"/>
          <p:nvPr/>
        </p:nvPicPr>
        <p:blipFill>
          <a:blip r:embed="rId4">
            <a:alphaModFix/>
          </a:blip>
          <a:stretch>
            <a:fillRect/>
          </a:stretch>
        </p:blipFill>
        <p:spPr>
          <a:xfrm>
            <a:off x="4934813" y="1400175"/>
            <a:ext cx="3324225" cy="234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p:nvPr/>
        </p:nvSpPr>
        <p:spPr>
          <a:xfrm rot="-5400000">
            <a:off x="2411800" y="624800"/>
            <a:ext cx="4388700" cy="4364100"/>
          </a:xfrm>
          <a:prstGeom prst="pie">
            <a:avLst>
              <a:gd fmla="val 16110244" name="adj1"/>
              <a:gd fmla="val 112421" name="adj2"/>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rot="-5400000">
            <a:off x="2437675" y="593000"/>
            <a:ext cx="4317300" cy="4356300"/>
          </a:xfrm>
          <a:prstGeom prst="pie">
            <a:avLst>
              <a:gd fmla="val 30990" name="adj1"/>
              <a:gd fmla="val 1620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txBox="1"/>
          <p:nvPr>
            <p:ph type="title"/>
          </p:nvPr>
        </p:nvSpPr>
        <p:spPr>
          <a:xfrm>
            <a:off x="122500" y="0"/>
            <a:ext cx="3744000" cy="58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VALIDATION</a:t>
            </a:r>
            <a:endParaRPr/>
          </a:p>
        </p:txBody>
      </p:sp>
      <p:sp>
        <p:nvSpPr>
          <p:cNvPr id="179" name="Google Shape;179;p21"/>
          <p:cNvSpPr txBox="1"/>
          <p:nvPr>
            <p:ph idx="1" type="body"/>
          </p:nvPr>
        </p:nvSpPr>
        <p:spPr>
          <a:xfrm>
            <a:off x="166050" y="1572450"/>
            <a:ext cx="2229000" cy="19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sz="2000"/>
              <a:t>99% of 5,300 </a:t>
            </a:r>
            <a:r>
              <a:rPr lang="en" sz="2000"/>
              <a:t>USA</a:t>
            </a:r>
            <a:r>
              <a:rPr lang="en" sz="2000"/>
              <a:t> universities utilize Learning Management Systems to collect student data</a:t>
            </a:r>
            <a:endParaRPr sz="2000"/>
          </a:p>
        </p:txBody>
      </p:sp>
      <p:sp>
        <p:nvSpPr>
          <p:cNvPr id="180" name="Google Shape;180;p21"/>
          <p:cNvSpPr txBox="1"/>
          <p:nvPr>
            <p:ph idx="12" type="sldNum"/>
          </p:nvPr>
        </p:nvSpPr>
        <p:spPr>
          <a:xfrm>
            <a:off x="8595300" y="47499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1"/>
          <p:cNvSpPr txBox="1"/>
          <p:nvPr/>
        </p:nvSpPr>
        <p:spPr>
          <a:xfrm>
            <a:off x="4466075" y="2869000"/>
            <a:ext cx="18636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Average"/>
                <a:ea typeface="Average"/>
                <a:cs typeface="Average"/>
                <a:sym typeface="Average"/>
              </a:rPr>
              <a:t>3,900 do not use predictive analytics</a:t>
            </a:r>
            <a:endParaRPr b="1" sz="2100">
              <a:latin typeface="Average"/>
              <a:ea typeface="Average"/>
              <a:cs typeface="Average"/>
              <a:sym typeface="Average"/>
            </a:endParaRPr>
          </a:p>
        </p:txBody>
      </p:sp>
      <p:sp>
        <p:nvSpPr>
          <p:cNvPr id="182" name="Google Shape;182;p21"/>
          <p:cNvSpPr txBox="1"/>
          <p:nvPr/>
        </p:nvSpPr>
        <p:spPr>
          <a:xfrm>
            <a:off x="2869800" y="1446725"/>
            <a:ext cx="17022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Average"/>
                <a:ea typeface="Average"/>
                <a:cs typeface="Average"/>
                <a:sym typeface="Average"/>
              </a:rPr>
              <a:t>1,400</a:t>
            </a:r>
            <a:r>
              <a:rPr b="1" lang="en" sz="2100">
                <a:latin typeface="Average"/>
                <a:ea typeface="Average"/>
                <a:cs typeface="Average"/>
                <a:sym typeface="Average"/>
              </a:rPr>
              <a:t> use predictive analytics</a:t>
            </a:r>
            <a:endParaRPr b="1" sz="2100">
              <a:latin typeface="Average"/>
              <a:ea typeface="Average"/>
              <a:cs typeface="Average"/>
              <a:sym typeface="Average"/>
            </a:endParaRPr>
          </a:p>
        </p:txBody>
      </p:sp>
      <p:cxnSp>
        <p:nvCxnSpPr>
          <p:cNvPr id="183" name="Google Shape;183;p21"/>
          <p:cNvCxnSpPr/>
          <p:nvPr/>
        </p:nvCxnSpPr>
        <p:spPr>
          <a:xfrm>
            <a:off x="2709650" y="1335475"/>
            <a:ext cx="691800" cy="1113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1"/>
          <p:cNvSpPr txBox="1"/>
          <p:nvPr/>
        </p:nvSpPr>
        <p:spPr>
          <a:xfrm>
            <a:off x="1131125" y="612500"/>
            <a:ext cx="1791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latin typeface="Average"/>
                <a:ea typeface="Average"/>
                <a:cs typeface="Average"/>
                <a:sym typeface="Average"/>
              </a:rPr>
              <a:t>Analysis does not necessarily help to retain students</a:t>
            </a:r>
            <a:endParaRPr sz="1500">
              <a:solidFill>
                <a:schemeClr val="lt2"/>
              </a:solidFill>
              <a:latin typeface="Average"/>
              <a:ea typeface="Average"/>
              <a:cs typeface="Average"/>
              <a:sym typeface="Average"/>
            </a:endParaRPr>
          </a:p>
        </p:txBody>
      </p:sp>
      <p:cxnSp>
        <p:nvCxnSpPr>
          <p:cNvPr id="185" name="Google Shape;185;p21"/>
          <p:cNvCxnSpPr/>
          <p:nvPr/>
        </p:nvCxnSpPr>
        <p:spPr>
          <a:xfrm flipH="1" rot="10800000">
            <a:off x="2768600" y="4008950"/>
            <a:ext cx="933900" cy="5208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1"/>
          <p:cNvSpPr txBox="1"/>
          <p:nvPr/>
        </p:nvSpPr>
        <p:spPr>
          <a:xfrm>
            <a:off x="1131125" y="4529750"/>
            <a:ext cx="2150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Average"/>
                <a:ea typeface="Average"/>
                <a:cs typeface="Average"/>
                <a:sym typeface="Average"/>
              </a:rPr>
              <a:t>Cannot identify at-risk students automatically</a:t>
            </a:r>
            <a:endParaRPr sz="1600">
              <a:solidFill>
                <a:schemeClr val="lt2"/>
              </a:solidFill>
              <a:latin typeface="Average"/>
              <a:ea typeface="Average"/>
              <a:cs typeface="Average"/>
              <a:sym typeface="Average"/>
            </a:endParaRPr>
          </a:p>
        </p:txBody>
      </p:sp>
      <p:sp>
        <p:nvSpPr>
          <p:cNvPr id="187" name="Google Shape;187;p21"/>
          <p:cNvSpPr txBox="1"/>
          <p:nvPr/>
        </p:nvSpPr>
        <p:spPr>
          <a:xfrm>
            <a:off x="6862950" y="1324950"/>
            <a:ext cx="2229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2"/>
                </a:solidFill>
                <a:latin typeface="Average"/>
                <a:ea typeface="Average"/>
                <a:cs typeface="Average"/>
                <a:sym typeface="Average"/>
              </a:rPr>
              <a:t>25% of universities represents $500M market size</a:t>
            </a:r>
            <a:endParaRPr sz="3000">
              <a:solidFill>
                <a:schemeClr val="lt2"/>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